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IBM Plex Sans" charset="1" panose="020B0503050203000203"/>
      <p:regular r:id="rId14"/>
    </p:embeddedFont>
    <p:embeddedFont>
      <p:font typeface="IBM Plex Sans Bold" charset="1" panose="020B0803050203000203"/>
      <p:regular r:id="rId15"/>
    </p:embeddedFont>
    <p:embeddedFont>
      <p:font typeface="IBM Plex Sans Italics" charset="1" panose="020B0503050203000203"/>
      <p:regular r:id="rId16"/>
    </p:embeddedFont>
    <p:embeddedFont>
      <p:font typeface="IBM Plex Sans Bold Italics" charset="1" panose="020B0803050203000203"/>
      <p:regular r:id="rId17"/>
    </p:embeddedFont>
    <p:embeddedFont>
      <p:font typeface="IBM Plex Sans Thin" charset="1" panose="020B0203050203000203"/>
      <p:regular r:id="rId18"/>
    </p:embeddedFont>
    <p:embeddedFont>
      <p:font typeface="IBM Plex Sans Thin Italics" charset="1" panose="020B0203050203000203"/>
      <p:regular r:id="rId19"/>
    </p:embeddedFont>
    <p:embeddedFont>
      <p:font typeface="IBM Plex Sans Medium" charset="1" panose="020B0603050203000203"/>
      <p:regular r:id="rId20"/>
    </p:embeddedFont>
    <p:embeddedFont>
      <p:font typeface="IBM Plex Sans Medium Italics" charset="1" panose="020B06030502030002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9.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532" t="0" r="-6532" b="0"/>
            </a:stretch>
          </a:blipFill>
        </p:spPr>
      </p:sp>
      <p:grpSp>
        <p:nvGrpSpPr>
          <p:cNvPr name="Group 3" id="3"/>
          <p:cNvGrpSpPr/>
          <p:nvPr/>
        </p:nvGrpSpPr>
        <p:grpSpPr>
          <a:xfrm rot="0">
            <a:off x="554592" y="311958"/>
            <a:ext cx="17178817" cy="9663084"/>
            <a:chOff x="0" y="0"/>
            <a:chExt cx="6570580" cy="3695951"/>
          </a:xfrm>
        </p:grpSpPr>
        <p:sp>
          <p:nvSpPr>
            <p:cNvPr name="Freeform 4" id="4"/>
            <p:cNvSpPr/>
            <p:nvPr/>
          </p:nvSpPr>
          <p:spPr>
            <a:xfrm flipH="false" flipV="false" rot="0">
              <a:off x="0" y="0"/>
              <a:ext cx="6570580" cy="3695952"/>
            </a:xfrm>
            <a:custGeom>
              <a:avLst/>
              <a:gdLst/>
              <a:ahLst/>
              <a:cxnLst/>
              <a:rect r="r" b="b" t="t" l="l"/>
              <a:pathLst>
                <a:path h="3695952" w="6570580">
                  <a:moveTo>
                    <a:pt x="0" y="0"/>
                  </a:moveTo>
                  <a:lnTo>
                    <a:pt x="6570580" y="0"/>
                  </a:lnTo>
                  <a:lnTo>
                    <a:pt x="6570580" y="3695952"/>
                  </a:lnTo>
                  <a:lnTo>
                    <a:pt x="0" y="3695952"/>
                  </a:lnTo>
                  <a:close/>
                </a:path>
              </a:pathLst>
            </a:custGeom>
            <a:solidFill>
              <a:srgbClr val="0466C8">
                <a:alpha val="64706"/>
              </a:srgbClr>
            </a:solidFill>
          </p:spPr>
        </p:sp>
      </p:grpSp>
      <p:grpSp>
        <p:nvGrpSpPr>
          <p:cNvPr name="Group 5" id="5"/>
          <p:cNvGrpSpPr/>
          <p:nvPr/>
        </p:nvGrpSpPr>
        <p:grpSpPr>
          <a:xfrm rot="0">
            <a:off x="7682163" y="2433479"/>
            <a:ext cx="2923674" cy="292367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7" id="7"/>
          <p:cNvSpPr/>
          <p:nvPr/>
        </p:nvSpPr>
        <p:spPr>
          <a:xfrm flipH="false" flipV="false" rot="0">
            <a:off x="1028700" y="1028700"/>
            <a:ext cx="410134" cy="410134"/>
          </a:xfrm>
          <a:custGeom>
            <a:avLst/>
            <a:gdLst/>
            <a:ahLst/>
            <a:cxnLst/>
            <a:rect r="r" b="b" t="t" l="l"/>
            <a:pathLst>
              <a:path h="410134" w="410134">
                <a:moveTo>
                  <a:pt x="0" y="0"/>
                </a:moveTo>
                <a:lnTo>
                  <a:pt x="410134" y="0"/>
                </a:lnTo>
                <a:lnTo>
                  <a:pt x="410134" y="410134"/>
                </a:lnTo>
                <a:lnTo>
                  <a:pt x="0" y="4101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476221" y="3180767"/>
            <a:ext cx="1335557" cy="1429098"/>
          </a:xfrm>
          <a:custGeom>
            <a:avLst/>
            <a:gdLst/>
            <a:ahLst/>
            <a:cxnLst/>
            <a:rect r="r" b="b" t="t" l="l"/>
            <a:pathLst>
              <a:path h="1429098" w="1335557">
                <a:moveTo>
                  <a:pt x="0" y="0"/>
                </a:moveTo>
                <a:lnTo>
                  <a:pt x="1335558" y="0"/>
                </a:lnTo>
                <a:lnTo>
                  <a:pt x="1335558" y="1429098"/>
                </a:lnTo>
                <a:lnTo>
                  <a:pt x="0" y="14290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777046"/>
            <a:ext cx="1787278" cy="1787278"/>
          </a:xfrm>
          <a:custGeom>
            <a:avLst/>
            <a:gdLst/>
            <a:ahLst/>
            <a:cxnLst/>
            <a:rect r="r" b="b" t="t" l="l"/>
            <a:pathLst>
              <a:path h="1787278" w="1787278">
                <a:moveTo>
                  <a:pt x="0" y="0"/>
                </a:moveTo>
                <a:lnTo>
                  <a:pt x="1787278" y="0"/>
                </a:lnTo>
                <a:lnTo>
                  <a:pt x="1787278" y="1787278"/>
                </a:lnTo>
                <a:lnTo>
                  <a:pt x="0" y="1787278"/>
                </a:lnTo>
                <a:lnTo>
                  <a:pt x="0" y="0"/>
                </a:lnTo>
                <a:close/>
              </a:path>
            </a:pathLst>
          </a:custGeom>
          <a:blipFill>
            <a:blip r:embed="rId7"/>
            <a:stretch>
              <a:fillRect l="0" t="0" r="0" b="0"/>
            </a:stretch>
          </a:blipFill>
        </p:spPr>
      </p:sp>
      <p:sp>
        <p:nvSpPr>
          <p:cNvPr name="TextBox 10" id="10"/>
          <p:cNvSpPr txBox="true"/>
          <p:nvPr/>
        </p:nvSpPr>
        <p:spPr>
          <a:xfrm rot="0">
            <a:off x="2815978" y="5330583"/>
            <a:ext cx="12656044" cy="2816972"/>
          </a:xfrm>
          <a:prstGeom prst="rect">
            <a:avLst/>
          </a:prstGeom>
        </p:spPr>
        <p:txBody>
          <a:bodyPr anchor="t" rtlCol="false" tIns="0" lIns="0" bIns="0" rIns="0">
            <a:spAutoFit/>
          </a:bodyPr>
          <a:lstStyle/>
          <a:p>
            <a:pPr algn="ctr">
              <a:lnSpc>
                <a:spcPts val="11941"/>
              </a:lnSpc>
            </a:pPr>
            <a:r>
              <a:rPr lang="en-US" sz="8529">
                <a:solidFill>
                  <a:srgbClr val="FFFFFF"/>
                </a:solidFill>
                <a:latin typeface="IBM Plex Sans Bold"/>
              </a:rPr>
              <a:t>THE WORLD OF DATA</a:t>
            </a:r>
          </a:p>
          <a:p>
            <a:pPr algn="ctr">
              <a:lnSpc>
                <a:spcPts val="9467"/>
              </a:lnSpc>
            </a:pPr>
            <a:r>
              <a:rPr lang="en-US" sz="8529">
                <a:solidFill>
                  <a:srgbClr val="FFFFFF"/>
                </a:solidFill>
                <a:latin typeface="IBM Plex Sans Bold"/>
              </a:rPr>
              <a:t>JOB MARKET ANALYSIS</a:t>
            </a:r>
          </a:p>
        </p:txBody>
      </p:sp>
      <p:sp>
        <p:nvSpPr>
          <p:cNvPr name="TextBox 11" id="11"/>
          <p:cNvSpPr txBox="true"/>
          <p:nvPr/>
        </p:nvSpPr>
        <p:spPr>
          <a:xfrm rot="0">
            <a:off x="12993787" y="739699"/>
            <a:ext cx="4265513" cy="699135"/>
          </a:xfrm>
          <a:prstGeom prst="rect">
            <a:avLst/>
          </a:prstGeom>
        </p:spPr>
        <p:txBody>
          <a:bodyPr anchor="t" rtlCol="false" tIns="0" lIns="0" bIns="0" rIns="0">
            <a:spAutoFit/>
          </a:bodyPr>
          <a:lstStyle/>
          <a:p>
            <a:pPr>
              <a:lnSpc>
                <a:spcPts val="2850"/>
              </a:lnSpc>
            </a:pPr>
            <a:r>
              <a:rPr lang="en-US" sz="1900">
                <a:solidFill>
                  <a:srgbClr val="FFFFFF"/>
                </a:solidFill>
                <a:latin typeface="IBM Plex Sans"/>
              </a:rPr>
              <a:t>PRESENTED BY: TIAGO MARTINS</a:t>
            </a:r>
          </a:p>
          <a:p>
            <a:pPr>
              <a:lnSpc>
                <a:spcPts val="2850"/>
              </a:lnSpc>
            </a:pPr>
            <a:r>
              <a:rPr lang="en-US" sz="1900">
                <a:solidFill>
                  <a:srgbClr val="FFFFFF"/>
                </a:solidFill>
                <a:latin typeface="IBM Plex Sans"/>
              </a:rPr>
              <a:t>LAST UPDATED: 31 JAN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00988" y="1890670"/>
            <a:ext cx="724354" cy="743274"/>
          </a:xfrm>
          <a:custGeom>
            <a:avLst/>
            <a:gdLst/>
            <a:ahLst/>
            <a:cxnLst/>
            <a:rect r="r" b="b" t="t" l="l"/>
            <a:pathLst>
              <a:path h="743274" w="724354">
                <a:moveTo>
                  <a:pt x="0" y="0"/>
                </a:moveTo>
                <a:lnTo>
                  <a:pt x="724354" y="0"/>
                </a:lnTo>
                <a:lnTo>
                  <a:pt x="724354" y="743274"/>
                </a:lnTo>
                <a:lnTo>
                  <a:pt x="0" y="743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73371" y="1268577"/>
            <a:ext cx="9578184" cy="7989723"/>
          </a:xfrm>
          <a:custGeom>
            <a:avLst/>
            <a:gdLst/>
            <a:ahLst/>
            <a:cxnLst/>
            <a:rect r="r" b="b" t="t" l="l"/>
            <a:pathLst>
              <a:path h="7989723" w="9578184">
                <a:moveTo>
                  <a:pt x="0" y="0"/>
                </a:moveTo>
                <a:lnTo>
                  <a:pt x="9578184" y="0"/>
                </a:lnTo>
                <a:lnTo>
                  <a:pt x="9578184" y="7989723"/>
                </a:lnTo>
                <a:lnTo>
                  <a:pt x="0" y="7989723"/>
                </a:lnTo>
                <a:lnTo>
                  <a:pt x="0" y="0"/>
                </a:lnTo>
                <a:close/>
              </a:path>
            </a:pathLst>
          </a:custGeom>
          <a:blipFill>
            <a:blip r:embed="rId4"/>
            <a:stretch>
              <a:fillRect l="0" t="0" r="0" b="0"/>
            </a:stretch>
          </a:blipFill>
        </p:spPr>
      </p:sp>
      <p:sp>
        <p:nvSpPr>
          <p:cNvPr name="TextBox 4" id="4"/>
          <p:cNvSpPr txBox="true"/>
          <p:nvPr/>
        </p:nvSpPr>
        <p:spPr>
          <a:xfrm rot="0">
            <a:off x="596665" y="841375"/>
            <a:ext cx="8296101" cy="2121027"/>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TOP AND BOTTOM 5 EUROPEAN COUNTRIES BY SALARY</a:t>
            </a:r>
          </a:p>
        </p:txBody>
      </p:sp>
      <p:sp>
        <p:nvSpPr>
          <p:cNvPr name="TextBox 5" id="5"/>
          <p:cNvSpPr txBox="true"/>
          <p:nvPr/>
        </p:nvSpPr>
        <p:spPr>
          <a:xfrm rot="0">
            <a:off x="615715" y="3779272"/>
            <a:ext cx="4686156" cy="481330"/>
          </a:xfrm>
          <a:prstGeom prst="rect">
            <a:avLst/>
          </a:prstGeom>
        </p:spPr>
        <p:txBody>
          <a:bodyPr anchor="t" rtlCol="false" tIns="0" lIns="0" bIns="0" rIns="0">
            <a:spAutoFit/>
          </a:bodyPr>
          <a:lstStyle/>
          <a:p>
            <a:pPr>
              <a:lnSpc>
                <a:spcPts val="3919"/>
              </a:lnSpc>
            </a:pPr>
            <a:r>
              <a:rPr lang="en-US" sz="2799">
                <a:solidFill>
                  <a:srgbClr val="0466C8"/>
                </a:solidFill>
                <a:latin typeface="IBM Plex Sans Bold"/>
              </a:rPr>
              <a:t>TOP COUNTRIES:</a:t>
            </a:r>
          </a:p>
        </p:txBody>
      </p:sp>
      <p:sp>
        <p:nvSpPr>
          <p:cNvPr name="TextBox 6" id="6"/>
          <p:cNvSpPr txBox="true"/>
          <p:nvPr/>
        </p:nvSpPr>
        <p:spPr>
          <a:xfrm rot="0">
            <a:off x="606190" y="4193928"/>
            <a:ext cx="6232932" cy="19583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On the right, represented in blue bars, are the top 5 countries with highest average salaries, the highest being </a:t>
            </a:r>
            <a:r>
              <a:rPr lang="en-US" sz="2600">
                <a:solidFill>
                  <a:srgbClr val="000000"/>
                </a:solidFill>
                <a:latin typeface="Source Sans Pro Bold"/>
              </a:rPr>
              <a:t>Ireland</a:t>
            </a:r>
            <a:r>
              <a:rPr lang="en-US" sz="2600">
                <a:solidFill>
                  <a:srgbClr val="000000"/>
                </a:solidFill>
                <a:latin typeface="Source Sans Pro"/>
              </a:rPr>
              <a:t> with around 100k euros yearly.</a:t>
            </a:r>
          </a:p>
        </p:txBody>
      </p:sp>
      <p:sp>
        <p:nvSpPr>
          <p:cNvPr name="TextBox 7" id="7"/>
          <p:cNvSpPr txBox="true"/>
          <p:nvPr/>
        </p:nvSpPr>
        <p:spPr>
          <a:xfrm rot="0">
            <a:off x="606190" y="6339945"/>
            <a:ext cx="4686156" cy="481330"/>
          </a:xfrm>
          <a:prstGeom prst="rect">
            <a:avLst/>
          </a:prstGeom>
        </p:spPr>
        <p:txBody>
          <a:bodyPr anchor="t" rtlCol="false" tIns="0" lIns="0" bIns="0" rIns="0">
            <a:spAutoFit/>
          </a:bodyPr>
          <a:lstStyle/>
          <a:p>
            <a:pPr>
              <a:lnSpc>
                <a:spcPts val="3919"/>
              </a:lnSpc>
            </a:pPr>
            <a:r>
              <a:rPr lang="en-US" sz="2799">
                <a:solidFill>
                  <a:srgbClr val="FCC176"/>
                </a:solidFill>
                <a:latin typeface="IBM Plex Sans Bold"/>
              </a:rPr>
              <a:t>BOTTOM COUNTRIES:</a:t>
            </a:r>
          </a:p>
        </p:txBody>
      </p:sp>
      <p:sp>
        <p:nvSpPr>
          <p:cNvPr name="TextBox 8" id="8"/>
          <p:cNvSpPr txBox="true"/>
          <p:nvPr/>
        </p:nvSpPr>
        <p:spPr>
          <a:xfrm rot="0">
            <a:off x="596665" y="6754600"/>
            <a:ext cx="6232932" cy="19583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Represented in orange bars, are the bottom 5 countries with the highest average salaries, the lowest being </a:t>
            </a:r>
            <a:r>
              <a:rPr lang="en-US" sz="2600">
                <a:solidFill>
                  <a:srgbClr val="000000"/>
                </a:solidFill>
                <a:latin typeface="Source Sans Pro Bold"/>
              </a:rPr>
              <a:t>Serbia</a:t>
            </a:r>
            <a:r>
              <a:rPr lang="en-US" sz="2600">
                <a:solidFill>
                  <a:srgbClr val="000000"/>
                </a:solidFill>
                <a:latin typeface="Source Sans Pro"/>
              </a:rPr>
              <a:t> with around 20k euros yearly. </a:t>
            </a:r>
          </a:p>
        </p:txBody>
      </p:sp>
      <p:sp>
        <p:nvSpPr>
          <p:cNvPr name="TextBox 9" id="9"/>
          <p:cNvSpPr txBox="true"/>
          <p:nvPr/>
        </p:nvSpPr>
        <p:spPr>
          <a:xfrm rot="0">
            <a:off x="9463165" y="839788"/>
            <a:ext cx="8105388" cy="339725"/>
          </a:xfrm>
          <a:prstGeom prst="rect">
            <a:avLst/>
          </a:prstGeom>
        </p:spPr>
        <p:txBody>
          <a:bodyPr anchor="t" rtlCol="false" tIns="0" lIns="0" bIns="0" rIns="0">
            <a:spAutoFit/>
          </a:bodyPr>
          <a:lstStyle/>
          <a:p>
            <a:pPr algn="ctr">
              <a:lnSpc>
                <a:spcPts val="2800"/>
              </a:lnSpc>
            </a:pPr>
            <a:r>
              <a:rPr lang="en-US" sz="2000">
                <a:solidFill>
                  <a:srgbClr val="0466C8"/>
                </a:solidFill>
                <a:latin typeface="IBM Plex Sans Bold"/>
              </a:rPr>
              <a:t>TOP AND BOTTOM 5 EUROPEAN COUNTRIES BY AVERAGE SALARY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373218"/>
            <a:ext cx="16230600" cy="5396675"/>
          </a:xfrm>
          <a:custGeom>
            <a:avLst/>
            <a:gdLst/>
            <a:ahLst/>
            <a:cxnLst/>
            <a:rect r="r" b="b" t="t" l="l"/>
            <a:pathLst>
              <a:path h="5396675" w="16230600">
                <a:moveTo>
                  <a:pt x="0" y="0"/>
                </a:moveTo>
                <a:lnTo>
                  <a:pt x="16230600" y="0"/>
                </a:lnTo>
                <a:lnTo>
                  <a:pt x="16230600" y="5396675"/>
                </a:lnTo>
                <a:lnTo>
                  <a:pt x="0" y="5396675"/>
                </a:lnTo>
                <a:lnTo>
                  <a:pt x="0" y="0"/>
                </a:lnTo>
                <a:close/>
              </a:path>
            </a:pathLst>
          </a:custGeom>
          <a:blipFill>
            <a:blip r:embed="rId2"/>
            <a:stretch>
              <a:fillRect l="0" t="0" r="0" b="0"/>
            </a:stretch>
          </a:blipFill>
        </p:spPr>
      </p:sp>
      <p:sp>
        <p:nvSpPr>
          <p:cNvPr name="TextBox 3" id="3"/>
          <p:cNvSpPr txBox="true"/>
          <p:nvPr/>
        </p:nvSpPr>
        <p:spPr>
          <a:xfrm rot="0">
            <a:off x="1774810" y="1143000"/>
            <a:ext cx="9957038" cy="1425702"/>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HIGH NUMBER OF JOB TITLE DESCRIPTIONS</a:t>
            </a:r>
          </a:p>
        </p:txBody>
      </p:sp>
      <p:sp>
        <p:nvSpPr>
          <p:cNvPr name="TextBox 4" id="4"/>
          <p:cNvSpPr txBox="true"/>
          <p:nvPr/>
        </p:nvSpPr>
        <p:spPr>
          <a:xfrm rot="0">
            <a:off x="5639660" y="4033493"/>
            <a:ext cx="7008680" cy="339725"/>
          </a:xfrm>
          <a:prstGeom prst="rect">
            <a:avLst/>
          </a:prstGeom>
        </p:spPr>
        <p:txBody>
          <a:bodyPr anchor="t" rtlCol="false" tIns="0" lIns="0" bIns="0" rIns="0">
            <a:spAutoFit/>
          </a:bodyPr>
          <a:lstStyle/>
          <a:p>
            <a:pPr algn="ctr">
              <a:lnSpc>
                <a:spcPts val="2800"/>
              </a:lnSpc>
            </a:pPr>
            <a:r>
              <a:rPr lang="en-US" sz="2000">
                <a:solidFill>
                  <a:srgbClr val="0466C8"/>
                </a:solidFill>
                <a:latin typeface="IBM Plex Sans Bold"/>
              </a:rPr>
              <a:t>TOP 20 MOST FREQUENT JOB TITLES</a:t>
            </a:r>
          </a:p>
        </p:txBody>
      </p:sp>
      <p:sp>
        <p:nvSpPr>
          <p:cNvPr name="TextBox 5" id="5"/>
          <p:cNvSpPr txBox="true"/>
          <p:nvPr/>
        </p:nvSpPr>
        <p:spPr>
          <a:xfrm rot="0">
            <a:off x="1774810" y="2540127"/>
            <a:ext cx="14885103" cy="9677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There is a high cardinality in terms of job titles in the data world. In fact, from the data collected there were around 120 unique job title descriptions. Below we can see the top 20 most common ones.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11415" y="1529801"/>
            <a:ext cx="5947885" cy="8626800"/>
          </a:xfrm>
          <a:custGeom>
            <a:avLst/>
            <a:gdLst/>
            <a:ahLst/>
            <a:cxnLst/>
            <a:rect r="r" b="b" t="t" l="l"/>
            <a:pathLst>
              <a:path h="8626800" w="5947885">
                <a:moveTo>
                  <a:pt x="0" y="0"/>
                </a:moveTo>
                <a:lnTo>
                  <a:pt x="5947885" y="0"/>
                </a:lnTo>
                <a:lnTo>
                  <a:pt x="5947885" y="8626799"/>
                </a:lnTo>
                <a:lnTo>
                  <a:pt x="0" y="8626799"/>
                </a:lnTo>
                <a:lnTo>
                  <a:pt x="0" y="0"/>
                </a:lnTo>
                <a:close/>
              </a:path>
            </a:pathLst>
          </a:custGeom>
          <a:blipFill>
            <a:blip r:embed="rId2"/>
            <a:stretch>
              <a:fillRect l="-348" t="-5119" r="-31984" b="0"/>
            </a:stretch>
          </a:blipFill>
        </p:spPr>
      </p:sp>
      <p:sp>
        <p:nvSpPr>
          <p:cNvPr name="TextBox 3" id="3"/>
          <p:cNvSpPr txBox="true"/>
          <p:nvPr/>
        </p:nvSpPr>
        <p:spPr>
          <a:xfrm rot="0">
            <a:off x="1446712" y="3282990"/>
            <a:ext cx="6269288" cy="730377"/>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JOB FIELDS</a:t>
            </a:r>
          </a:p>
        </p:txBody>
      </p:sp>
      <p:sp>
        <p:nvSpPr>
          <p:cNvPr name="TextBox 4" id="4"/>
          <p:cNvSpPr txBox="true"/>
          <p:nvPr/>
        </p:nvSpPr>
        <p:spPr>
          <a:xfrm rot="0">
            <a:off x="11733871" y="990600"/>
            <a:ext cx="5102973" cy="339725"/>
          </a:xfrm>
          <a:prstGeom prst="rect">
            <a:avLst/>
          </a:prstGeom>
        </p:spPr>
        <p:txBody>
          <a:bodyPr anchor="t" rtlCol="false" tIns="0" lIns="0" bIns="0" rIns="0">
            <a:spAutoFit/>
          </a:bodyPr>
          <a:lstStyle/>
          <a:p>
            <a:pPr algn="ctr">
              <a:lnSpc>
                <a:spcPts val="2800"/>
              </a:lnSpc>
            </a:pPr>
            <a:r>
              <a:rPr lang="en-US" sz="2000">
                <a:solidFill>
                  <a:srgbClr val="0466C8"/>
                </a:solidFill>
                <a:latin typeface="IBM Plex Sans Bold"/>
              </a:rPr>
              <a:t>NUMBER OF JOBS PER FIELD</a:t>
            </a:r>
          </a:p>
        </p:txBody>
      </p:sp>
      <p:sp>
        <p:nvSpPr>
          <p:cNvPr name="TextBox 5" id="5"/>
          <p:cNvSpPr txBox="true"/>
          <p:nvPr/>
        </p:nvSpPr>
        <p:spPr>
          <a:xfrm rot="0">
            <a:off x="1446712" y="4169376"/>
            <a:ext cx="8251961" cy="29489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For a clearer understanding of the data, the job titles were converted into 4 job fields as you can see on the graphic on the right.</a:t>
            </a:r>
          </a:p>
          <a:p>
            <a:pPr algn="just">
              <a:lnSpc>
                <a:spcPts val="3900"/>
              </a:lnSpc>
            </a:pPr>
          </a:p>
          <a:p>
            <a:pPr algn="just">
              <a:lnSpc>
                <a:spcPts val="3900"/>
              </a:lnSpc>
            </a:pPr>
            <a:r>
              <a:rPr lang="en-US" sz="2600">
                <a:solidFill>
                  <a:srgbClr val="000000"/>
                </a:solidFill>
                <a:latin typeface="Source Sans Pro"/>
              </a:rPr>
              <a:t>This will help us better understand the data when we use them to analyse different variables.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340005" y="215260"/>
            <a:ext cx="9761280" cy="9723130"/>
          </a:xfrm>
          <a:prstGeom prst="rect">
            <a:avLst/>
          </a:prstGeom>
        </p:spPr>
      </p:pic>
      <p:sp>
        <p:nvSpPr>
          <p:cNvPr name="Freeform 3" id="3"/>
          <p:cNvSpPr/>
          <p:nvPr/>
        </p:nvSpPr>
        <p:spPr>
          <a:xfrm flipH="false" flipV="false" rot="0">
            <a:off x="104690" y="1028700"/>
            <a:ext cx="9970540" cy="8116116"/>
          </a:xfrm>
          <a:custGeom>
            <a:avLst/>
            <a:gdLst/>
            <a:ahLst/>
            <a:cxnLst/>
            <a:rect r="r" b="b" t="t" l="l"/>
            <a:pathLst>
              <a:path h="8116116" w="9970540">
                <a:moveTo>
                  <a:pt x="0" y="0"/>
                </a:moveTo>
                <a:lnTo>
                  <a:pt x="9970540" y="0"/>
                </a:lnTo>
                <a:lnTo>
                  <a:pt x="9970540" y="8116116"/>
                </a:lnTo>
                <a:lnTo>
                  <a:pt x="0" y="8116116"/>
                </a:lnTo>
                <a:lnTo>
                  <a:pt x="0" y="0"/>
                </a:lnTo>
                <a:close/>
              </a:path>
            </a:pathLst>
          </a:custGeom>
          <a:blipFill>
            <a:blip r:embed="rId3"/>
            <a:stretch>
              <a:fillRect l="0" t="0" r="0" b="0"/>
            </a:stretch>
          </a:blipFill>
        </p:spPr>
      </p:sp>
      <p:sp>
        <p:nvSpPr>
          <p:cNvPr name="TextBox 4" id="4"/>
          <p:cNvSpPr txBox="true"/>
          <p:nvPr/>
        </p:nvSpPr>
        <p:spPr>
          <a:xfrm rot="0">
            <a:off x="10370395" y="718820"/>
            <a:ext cx="6201447" cy="1425702"/>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SALARIES BY JOB FIELD</a:t>
            </a:r>
          </a:p>
        </p:txBody>
      </p:sp>
      <p:sp>
        <p:nvSpPr>
          <p:cNvPr name="TextBox 5" id="5"/>
          <p:cNvSpPr txBox="true"/>
          <p:nvPr/>
        </p:nvSpPr>
        <p:spPr>
          <a:xfrm rot="0">
            <a:off x="10370395" y="4453699"/>
            <a:ext cx="7029427" cy="29489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By analysing the average salary per job field we can see that:</a:t>
            </a:r>
          </a:p>
          <a:p>
            <a:pPr algn="just" marL="561375" indent="-280687" lvl="1">
              <a:lnSpc>
                <a:spcPts val="3900"/>
              </a:lnSpc>
              <a:buFont typeface="Arial"/>
              <a:buChar char="•"/>
            </a:pPr>
            <a:r>
              <a:rPr lang="en-US" sz="2600">
                <a:solidFill>
                  <a:srgbClr val="000000"/>
                </a:solidFill>
                <a:latin typeface="Source Sans Pro"/>
              </a:rPr>
              <a:t>Data Science has the highest average salary of around 150k yearly;</a:t>
            </a:r>
          </a:p>
          <a:p>
            <a:pPr algn="just" marL="561375" indent="-280687" lvl="1">
              <a:lnSpc>
                <a:spcPts val="3900"/>
              </a:lnSpc>
              <a:buFont typeface="Arial"/>
              <a:buChar char="•"/>
            </a:pPr>
            <a:r>
              <a:rPr lang="en-US" sz="2600">
                <a:solidFill>
                  <a:srgbClr val="000000"/>
                </a:solidFill>
                <a:latin typeface="Source Sans Pro"/>
              </a:rPr>
              <a:t>Data Analysis has the lowest average salary of around 100k yearly;</a:t>
            </a:r>
          </a:p>
        </p:txBody>
      </p:sp>
      <p:sp>
        <p:nvSpPr>
          <p:cNvPr name="TextBox 6" id="6"/>
          <p:cNvSpPr txBox="true"/>
          <p:nvPr/>
        </p:nvSpPr>
        <p:spPr>
          <a:xfrm rot="0">
            <a:off x="2241264" y="688975"/>
            <a:ext cx="5958762" cy="339725"/>
          </a:xfrm>
          <a:prstGeom prst="rect">
            <a:avLst/>
          </a:prstGeom>
        </p:spPr>
        <p:txBody>
          <a:bodyPr anchor="t" rtlCol="false" tIns="0" lIns="0" bIns="0" rIns="0">
            <a:spAutoFit/>
          </a:bodyPr>
          <a:lstStyle/>
          <a:p>
            <a:pPr algn="ctr">
              <a:lnSpc>
                <a:spcPts val="2800"/>
              </a:lnSpc>
            </a:pPr>
            <a:r>
              <a:rPr lang="en-US" sz="2000">
                <a:solidFill>
                  <a:srgbClr val="2196F3"/>
                </a:solidFill>
                <a:latin typeface="IBM Plex Sans Bold"/>
              </a:rPr>
              <a:t>AVERAGE SALARY BY JOB FIELD</a:t>
            </a:r>
          </a:p>
        </p:txBody>
      </p:sp>
      <p:sp>
        <p:nvSpPr>
          <p:cNvPr name="TextBox 7" id="7"/>
          <p:cNvSpPr txBox="true"/>
          <p:nvPr/>
        </p:nvSpPr>
        <p:spPr>
          <a:xfrm rot="0">
            <a:off x="10370395" y="3890554"/>
            <a:ext cx="2538369" cy="481330"/>
          </a:xfrm>
          <a:prstGeom prst="rect">
            <a:avLst/>
          </a:prstGeom>
        </p:spPr>
        <p:txBody>
          <a:bodyPr anchor="t" rtlCol="false" tIns="0" lIns="0" bIns="0" rIns="0">
            <a:spAutoFit/>
          </a:bodyPr>
          <a:lstStyle/>
          <a:p>
            <a:pPr>
              <a:lnSpc>
                <a:spcPts val="3919"/>
              </a:lnSpc>
            </a:pPr>
            <a:r>
              <a:rPr lang="en-US" sz="2799">
                <a:solidFill>
                  <a:srgbClr val="0466C8"/>
                </a:solidFill>
                <a:latin typeface="IBM Plex Sans Bold"/>
              </a:rPr>
              <a:t>INSIGHTS: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88576" y="1675619"/>
            <a:ext cx="7277636" cy="6989624"/>
          </a:xfrm>
          <a:custGeom>
            <a:avLst/>
            <a:gdLst/>
            <a:ahLst/>
            <a:cxnLst/>
            <a:rect r="r" b="b" t="t" l="l"/>
            <a:pathLst>
              <a:path h="6989624" w="7277636">
                <a:moveTo>
                  <a:pt x="0" y="0"/>
                </a:moveTo>
                <a:lnTo>
                  <a:pt x="7277636" y="0"/>
                </a:lnTo>
                <a:lnTo>
                  <a:pt x="7277636" y="6989624"/>
                </a:lnTo>
                <a:lnTo>
                  <a:pt x="0" y="6989624"/>
                </a:lnTo>
                <a:lnTo>
                  <a:pt x="0" y="0"/>
                </a:lnTo>
                <a:close/>
              </a:path>
            </a:pathLst>
          </a:custGeom>
          <a:blipFill>
            <a:blip r:embed="rId2"/>
            <a:stretch>
              <a:fillRect l="0" t="-4120" r="0" b="0"/>
            </a:stretch>
          </a:blipFill>
        </p:spPr>
      </p:sp>
      <p:sp>
        <p:nvSpPr>
          <p:cNvPr name="TextBox 3" id="3"/>
          <p:cNvSpPr txBox="true"/>
          <p:nvPr/>
        </p:nvSpPr>
        <p:spPr>
          <a:xfrm rot="0">
            <a:off x="1634863" y="1789919"/>
            <a:ext cx="6931026" cy="1425702"/>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DATA ANALYSIS -</a:t>
            </a:r>
          </a:p>
          <a:p>
            <a:pPr>
              <a:lnSpc>
                <a:spcPts val="5544"/>
              </a:lnSpc>
            </a:pPr>
            <a:r>
              <a:rPr lang="en-US" sz="5600">
                <a:solidFill>
                  <a:srgbClr val="000000"/>
                </a:solidFill>
                <a:latin typeface="IBM Plex Sans Bold"/>
              </a:rPr>
              <a:t>EXPERIENCE LEVEL</a:t>
            </a:r>
          </a:p>
        </p:txBody>
      </p:sp>
      <p:sp>
        <p:nvSpPr>
          <p:cNvPr name="TextBox 4" id="4"/>
          <p:cNvSpPr txBox="true"/>
          <p:nvPr/>
        </p:nvSpPr>
        <p:spPr>
          <a:xfrm rot="0">
            <a:off x="1634863" y="4662170"/>
            <a:ext cx="3662349" cy="481330"/>
          </a:xfrm>
          <a:prstGeom prst="rect">
            <a:avLst/>
          </a:prstGeom>
        </p:spPr>
        <p:txBody>
          <a:bodyPr anchor="t" rtlCol="false" tIns="0" lIns="0" bIns="0" rIns="0">
            <a:spAutoFit/>
          </a:bodyPr>
          <a:lstStyle/>
          <a:p>
            <a:pPr>
              <a:lnSpc>
                <a:spcPts val="3919"/>
              </a:lnSpc>
            </a:pPr>
            <a:r>
              <a:rPr lang="en-US" sz="2799">
                <a:solidFill>
                  <a:srgbClr val="0466C8"/>
                </a:solidFill>
                <a:latin typeface="IBM Plex Sans Bold"/>
              </a:rPr>
              <a:t>INSIGHTS:</a:t>
            </a:r>
          </a:p>
        </p:txBody>
      </p:sp>
      <p:sp>
        <p:nvSpPr>
          <p:cNvPr name="TextBox 5" id="5"/>
          <p:cNvSpPr txBox="true"/>
          <p:nvPr/>
        </p:nvSpPr>
        <p:spPr>
          <a:xfrm rot="0">
            <a:off x="1634863" y="5067300"/>
            <a:ext cx="6921501" cy="19583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The average salaries in the field of data analytics  can fluctuate between around 70k  for an entry-level data analyst and around 120k for an executive level one.</a:t>
            </a:r>
          </a:p>
        </p:txBody>
      </p:sp>
      <p:sp>
        <p:nvSpPr>
          <p:cNvPr name="TextBox 6" id="6"/>
          <p:cNvSpPr txBox="true"/>
          <p:nvPr/>
        </p:nvSpPr>
        <p:spPr>
          <a:xfrm rot="0">
            <a:off x="9791368" y="1195371"/>
            <a:ext cx="6272053" cy="339725"/>
          </a:xfrm>
          <a:prstGeom prst="rect">
            <a:avLst/>
          </a:prstGeom>
        </p:spPr>
        <p:txBody>
          <a:bodyPr anchor="t" rtlCol="false" tIns="0" lIns="0" bIns="0" rIns="0">
            <a:spAutoFit/>
          </a:bodyPr>
          <a:lstStyle/>
          <a:p>
            <a:pPr algn="ctr">
              <a:lnSpc>
                <a:spcPts val="2800"/>
              </a:lnSpc>
            </a:pPr>
            <a:r>
              <a:rPr lang="en-US" sz="2000">
                <a:solidFill>
                  <a:srgbClr val="0466C8"/>
                </a:solidFill>
                <a:latin typeface="IBM Plex Sans Bold"/>
              </a:rPr>
              <a:t>DATA ANALYST SALARIES BY EXPERIENCE LEVEL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7175" y="5846419"/>
            <a:ext cx="3881689" cy="3411881"/>
          </a:xfrm>
          <a:custGeom>
            <a:avLst/>
            <a:gdLst/>
            <a:ahLst/>
            <a:cxnLst/>
            <a:rect r="r" b="b" t="t" l="l"/>
            <a:pathLst>
              <a:path h="3411881" w="3881689">
                <a:moveTo>
                  <a:pt x="0" y="0"/>
                </a:moveTo>
                <a:lnTo>
                  <a:pt x="3881689" y="0"/>
                </a:lnTo>
                <a:lnTo>
                  <a:pt x="3881689" y="3411881"/>
                </a:lnTo>
                <a:lnTo>
                  <a:pt x="0" y="3411881"/>
                </a:lnTo>
                <a:lnTo>
                  <a:pt x="0" y="0"/>
                </a:lnTo>
                <a:close/>
              </a:path>
            </a:pathLst>
          </a:custGeom>
          <a:blipFill>
            <a:blip r:embed="rId2"/>
            <a:stretch>
              <a:fillRect l="-119550" t="-44351" r="-129953" b="-42533"/>
            </a:stretch>
          </a:blipFill>
        </p:spPr>
      </p:sp>
      <p:sp>
        <p:nvSpPr>
          <p:cNvPr name="Freeform 3" id="3"/>
          <p:cNvSpPr/>
          <p:nvPr/>
        </p:nvSpPr>
        <p:spPr>
          <a:xfrm flipH="false" flipV="false" rot="0">
            <a:off x="4771568" y="5808713"/>
            <a:ext cx="3925741" cy="3411881"/>
          </a:xfrm>
          <a:custGeom>
            <a:avLst/>
            <a:gdLst/>
            <a:ahLst/>
            <a:cxnLst/>
            <a:rect r="r" b="b" t="t" l="l"/>
            <a:pathLst>
              <a:path h="3411881" w="3925741">
                <a:moveTo>
                  <a:pt x="0" y="0"/>
                </a:moveTo>
                <a:lnTo>
                  <a:pt x="3925741" y="0"/>
                </a:lnTo>
                <a:lnTo>
                  <a:pt x="3925741" y="3411881"/>
                </a:lnTo>
                <a:lnTo>
                  <a:pt x="0" y="3411881"/>
                </a:lnTo>
                <a:lnTo>
                  <a:pt x="0" y="0"/>
                </a:lnTo>
                <a:close/>
              </a:path>
            </a:pathLst>
          </a:custGeom>
          <a:blipFill>
            <a:blip r:embed="rId3"/>
            <a:stretch>
              <a:fillRect l="-120341" t="-43442" r="-125239" b="-43442"/>
            </a:stretch>
          </a:blipFill>
        </p:spPr>
      </p:sp>
      <p:sp>
        <p:nvSpPr>
          <p:cNvPr name="Freeform 4" id="4"/>
          <p:cNvSpPr/>
          <p:nvPr/>
        </p:nvSpPr>
        <p:spPr>
          <a:xfrm flipH="false" flipV="false" rot="0">
            <a:off x="9189548" y="5507102"/>
            <a:ext cx="4316683" cy="3599415"/>
          </a:xfrm>
          <a:custGeom>
            <a:avLst/>
            <a:gdLst/>
            <a:ahLst/>
            <a:cxnLst/>
            <a:rect r="r" b="b" t="t" l="l"/>
            <a:pathLst>
              <a:path h="3599415" w="4316683">
                <a:moveTo>
                  <a:pt x="0" y="0"/>
                </a:moveTo>
                <a:lnTo>
                  <a:pt x="4316683" y="0"/>
                </a:lnTo>
                <a:lnTo>
                  <a:pt x="4316683" y="3599415"/>
                </a:lnTo>
                <a:lnTo>
                  <a:pt x="0" y="3599415"/>
                </a:lnTo>
                <a:lnTo>
                  <a:pt x="0" y="0"/>
                </a:lnTo>
                <a:close/>
              </a:path>
            </a:pathLst>
          </a:custGeom>
          <a:blipFill>
            <a:blip r:embed="rId4"/>
            <a:stretch>
              <a:fillRect l="-108931" t="-33733" r="-105351" b="-43415"/>
            </a:stretch>
          </a:blipFill>
        </p:spPr>
      </p:sp>
      <p:sp>
        <p:nvSpPr>
          <p:cNvPr name="Freeform 5" id="5"/>
          <p:cNvSpPr/>
          <p:nvPr/>
        </p:nvSpPr>
        <p:spPr>
          <a:xfrm flipH="false" flipV="false" rot="0">
            <a:off x="13680607" y="5507102"/>
            <a:ext cx="4051768" cy="3710387"/>
          </a:xfrm>
          <a:custGeom>
            <a:avLst/>
            <a:gdLst/>
            <a:ahLst/>
            <a:cxnLst/>
            <a:rect r="r" b="b" t="t" l="l"/>
            <a:pathLst>
              <a:path h="3710387" w="4051768">
                <a:moveTo>
                  <a:pt x="0" y="0"/>
                </a:moveTo>
                <a:lnTo>
                  <a:pt x="4051768" y="0"/>
                </a:lnTo>
                <a:lnTo>
                  <a:pt x="4051768" y="3710387"/>
                </a:lnTo>
                <a:lnTo>
                  <a:pt x="0" y="3710387"/>
                </a:lnTo>
                <a:lnTo>
                  <a:pt x="0" y="0"/>
                </a:lnTo>
                <a:close/>
              </a:path>
            </a:pathLst>
          </a:custGeom>
          <a:blipFill>
            <a:blip r:embed="rId5"/>
            <a:stretch>
              <a:fillRect l="-117143" t="-31902" r="-117688" b="-39947"/>
            </a:stretch>
          </a:blipFill>
        </p:spPr>
      </p:sp>
      <p:sp>
        <p:nvSpPr>
          <p:cNvPr name="TextBox 6" id="6"/>
          <p:cNvSpPr txBox="true"/>
          <p:nvPr/>
        </p:nvSpPr>
        <p:spPr>
          <a:xfrm rot="0">
            <a:off x="3755569" y="1143000"/>
            <a:ext cx="10776862" cy="730377"/>
          </a:xfrm>
          <a:prstGeom prst="rect">
            <a:avLst/>
          </a:prstGeom>
        </p:spPr>
        <p:txBody>
          <a:bodyPr anchor="t" rtlCol="false" tIns="0" lIns="0" bIns="0" rIns="0">
            <a:spAutoFit/>
          </a:bodyPr>
          <a:lstStyle/>
          <a:p>
            <a:pPr algn="ctr">
              <a:lnSpc>
                <a:spcPts val="5544"/>
              </a:lnSpc>
            </a:pPr>
            <a:r>
              <a:rPr lang="en-US" sz="5600">
                <a:solidFill>
                  <a:srgbClr val="000000"/>
                </a:solidFill>
                <a:latin typeface="IBM Plex Sans Bold"/>
              </a:rPr>
              <a:t>WORK SETTING BY YEAR</a:t>
            </a:r>
          </a:p>
        </p:txBody>
      </p:sp>
      <p:sp>
        <p:nvSpPr>
          <p:cNvPr name="TextBox 7" id="7"/>
          <p:cNvSpPr txBox="true"/>
          <p:nvPr/>
        </p:nvSpPr>
        <p:spPr>
          <a:xfrm rot="0">
            <a:off x="1901552" y="5220832"/>
            <a:ext cx="979895" cy="327081"/>
          </a:xfrm>
          <a:prstGeom prst="rect">
            <a:avLst/>
          </a:prstGeom>
        </p:spPr>
        <p:txBody>
          <a:bodyPr anchor="t" rtlCol="false" tIns="0" lIns="0" bIns="0" rIns="0">
            <a:spAutoFit/>
          </a:bodyPr>
          <a:lstStyle/>
          <a:p>
            <a:pPr algn="ctr">
              <a:lnSpc>
                <a:spcPts val="2771"/>
              </a:lnSpc>
            </a:pPr>
            <a:r>
              <a:rPr lang="en-US" sz="1979">
                <a:solidFill>
                  <a:srgbClr val="0466C8"/>
                </a:solidFill>
                <a:latin typeface="IBM Plex Sans Bold"/>
              </a:rPr>
              <a:t>2020</a:t>
            </a:r>
          </a:p>
        </p:txBody>
      </p:sp>
      <p:sp>
        <p:nvSpPr>
          <p:cNvPr name="TextBox 8" id="8"/>
          <p:cNvSpPr txBox="true"/>
          <p:nvPr/>
        </p:nvSpPr>
        <p:spPr>
          <a:xfrm rot="0">
            <a:off x="6338423" y="5220832"/>
            <a:ext cx="979895" cy="327081"/>
          </a:xfrm>
          <a:prstGeom prst="rect">
            <a:avLst/>
          </a:prstGeom>
        </p:spPr>
        <p:txBody>
          <a:bodyPr anchor="t" rtlCol="false" tIns="0" lIns="0" bIns="0" rIns="0">
            <a:spAutoFit/>
          </a:bodyPr>
          <a:lstStyle/>
          <a:p>
            <a:pPr algn="ctr">
              <a:lnSpc>
                <a:spcPts val="2771"/>
              </a:lnSpc>
            </a:pPr>
            <a:r>
              <a:rPr lang="en-US" sz="1979">
                <a:solidFill>
                  <a:srgbClr val="0466C8"/>
                </a:solidFill>
                <a:latin typeface="IBM Plex Sans Bold"/>
              </a:rPr>
              <a:t>2021</a:t>
            </a:r>
          </a:p>
        </p:txBody>
      </p:sp>
      <p:sp>
        <p:nvSpPr>
          <p:cNvPr name="TextBox 9" id="9"/>
          <p:cNvSpPr txBox="true"/>
          <p:nvPr/>
        </p:nvSpPr>
        <p:spPr>
          <a:xfrm rot="0">
            <a:off x="10775293" y="5220832"/>
            <a:ext cx="979895" cy="327081"/>
          </a:xfrm>
          <a:prstGeom prst="rect">
            <a:avLst/>
          </a:prstGeom>
        </p:spPr>
        <p:txBody>
          <a:bodyPr anchor="t" rtlCol="false" tIns="0" lIns="0" bIns="0" rIns="0">
            <a:spAutoFit/>
          </a:bodyPr>
          <a:lstStyle/>
          <a:p>
            <a:pPr algn="ctr">
              <a:lnSpc>
                <a:spcPts val="2771"/>
              </a:lnSpc>
            </a:pPr>
            <a:r>
              <a:rPr lang="en-US" sz="1979">
                <a:solidFill>
                  <a:srgbClr val="0466C8"/>
                </a:solidFill>
                <a:latin typeface="IBM Plex Sans Bold"/>
              </a:rPr>
              <a:t>2022</a:t>
            </a:r>
          </a:p>
        </p:txBody>
      </p:sp>
      <p:sp>
        <p:nvSpPr>
          <p:cNvPr name="TextBox 10" id="10"/>
          <p:cNvSpPr txBox="true"/>
          <p:nvPr/>
        </p:nvSpPr>
        <p:spPr>
          <a:xfrm rot="0">
            <a:off x="15216543" y="5220832"/>
            <a:ext cx="979895" cy="327081"/>
          </a:xfrm>
          <a:prstGeom prst="rect">
            <a:avLst/>
          </a:prstGeom>
        </p:spPr>
        <p:txBody>
          <a:bodyPr anchor="t" rtlCol="false" tIns="0" lIns="0" bIns="0" rIns="0">
            <a:spAutoFit/>
          </a:bodyPr>
          <a:lstStyle/>
          <a:p>
            <a:pPr algn="ctr">
              <a:lnSpc>
                <a:spcPts val="2771"/>
              </a:lnSpc>
            </a:pPr>
            <a:r>
              <a:rPr lang="en-US" sz="1979">
                <a:solidFill>
                  <a:srgbClr val="0466C8"/>
                </a:solidFill>
                <a:latin typeface="IBM Plex Sans Bold"/>
              </a:rPr>
              <a:t>2023</a:t>
            </a:r>
          </a:p>
        </p:txBody>
      </p:sp>
      <p:sp>
        <p:nvSpPr>
          <p:cNvPr name="TextBox 11" id="11"/>
          <p:cNvSpPr txBox="true"/>
          <p:nvPr/>
        </p:nvSpPr>
        <p:spPr>
          <a:xfrm rot="0">
            <a:off x="1028700" y="2177673"/>
            <a:ext cx="16230600" cy="24536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In the available timeframe (2020-2023) of the dataset we can see some big changes from year to year:</a:t>
            </a:r>
          </a:p>
          <a:p>
            <a:pPr algn="just" marL="561375" indent="-280687" lvl="1">
              <a:lnSpc>
                <a:spcPts val="3900"/>
              </a:lnSpc>
              <a:buFont typeface="Arial"/>
              <a:buChar char="•"/>
            </a:pPr>
            <a:r>
              <a:rPr lang="en-US" sz="2600">
                <a:solidFill>
                  <a:srgbClr val="000000"/>
                </a:solidFill>
                <a:latin typeface="Source Sans Pro"/>
              </a:rPr>
              <a:t>A very high percentage of hybrid and remote work settings in 2020 and 2021;</a:t>
            </a:r>
          </a:p>
          <a:p>
            <a:pPr algn="just" marL="561375" indent="-280687" lvl="1">
              <a:lnSpc>
                <a:spcPts val="3900"/>
              </a:lnSpc>
              <a:buFont typeface="Arial"/>
              <a:buChar char="•"/>
            </a:pPr>
            <a:r>
              <a:rPr lang="en-US" sz="2600">
                <a:solidFill>
                  <a:srgbClr val="000000"/>
                </a:solidFill>
                <a:latin typeface="Source Sans Pro"/>
              </a:rPr>
              <a:t>From 2022 the In-person (office) work setting becomes more prevalent becoming the majority in 2023;</a:t>
            </a:r>
          </a:p>
          <a:p>
            <a:pPr algn="just" marL="561375" indent="-280687" lvl="1">
              <a:lnSpc>
                <a:spcPts val="3900"/>
              </a:lnSpc>
              <a:buFont typeface="Arial"/>
              <a:buChar char="•"/>
            </a:pPr>
            <a:r>
              <a:rPr lang="en-US" sz="2600">
                <a:solidFill>
                  <a:srgbClr val="000000"/>
                </a:solidFill>
                <a:latin typeface="Source Sans Pro"/>
              </a:rPr>
              <a:t>One possible explanation could be COVID restrictions being gradually lifted after 2021;</a:t>
            </a:r>
          </a:p>
          <a:p>
            <a:pPr algn="just">
              <a:lnSpc>
                <a:spcPts val="3900"/>
              </a:lnSpc>
            </a:pP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43000"/>
            <a:ext cx="13397444" cy="730377"/>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NOW, FOR MORE  CUSTOM INSIGHTS...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07180" y="102870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1143000"/>
            <a:ext cx="3878480" cy="730377"/>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2. THE APP</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43000"/>
            <a:ext cx="6739594" cy="730377"/>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WHAT DOES IT DO?</a:t>
            </a:r>
          </a:p>
        </p:txBody>
      </p:sp>
      <p:sp>
        <p:nvSpPr>
          <p:cNvPr name="TextBox 3" id="3"/>
          <p:cNvSpPr txBox="true"/>
          <p:nvPr/>
        </p:nvSpPr>
        <p:spPr>
          <a:xfrm rot="0">
            <a:off x="1028700" y="2834064"/>
            <a:ext cx="7607896" cy="49301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The app is a salary predictor, that calculates, using a machine learning model, the expected salary based on the user input regarding different variables like:</a:t>
            </a:r>
          </a:p>
          <a:p>
            <a:pPr algn="just">
              <a:lnSpc>
                <a:spcPts val="3900"/>
              </a:lnSpc>
            </a:pPr>
          </a:p>
          <a:p>
            <a:pPr algn="just" marL="561375" indent="-280687" lvl="1">
              <a:lnSpc>
                <a:spcPts val="3900"/>
              </a:lnSpc>
              <a:buFont typeface="Arial"/>
              <a:buChar char="•"/>
            </a:pPr>
            <a:r>
              <a:rPr lang="en-US" sz="2600">
                <a:solidFill>
                  <a:srgbClr val="000000"/>
                </a:solidFill>
                <a:latin typeface="Source Sans Pro"/>
              </a:rPr>
              <a:t>Job field</a:t>
            </a:r>
          </a:p>
          <a:p>
            <a:pPr algn="just" marL="561375" indent="-280687" lvl="1">
              <a:lnSpc>
                <a:spcPts val="3900"/>
              </a:lnSpc>
              <a:buFont typeface="Arial"/>
              <a:buChar char="•"/>
            </a:pPr>
            <a:r>
              <a:rPr lang="en-US" sz="2600">
                <a:solidFill>
                  <a:srgbClr val="000000"/>
                </a:solidFill>
                <a:latin typeface="Source Sans Pro"/>
              </a:rPr>
              <a:t>Location</a:t>
            </a:r>
          </a:p>
          <a:p>
            <a:pPr algn="just" marL="561375" indent="-280687" lvl="1">
              <a:lnSpc>
                <a:spcPts val="3900"/>
              </a:lnSpc>
              <a:buFont typeface="Arial"/>
              <a:buChar char="•"/>
            </a:pPr>
            <a:r>
              <a:rPr lang="en-US" sz="2600">
                <a:solidFill>
                  <a:srgbClr val="000000"/>
                </a:solidFill>
                <a:latin typeface="Source Sans Pro"/>
              </a:rPr>
              <a:t>Experience Level</a:t>
            </a:r>
          </a:p>
          <a:p>
            <a:pPr algn="just" marL="561375" indent="-280687" lvl="1">
              <a:lnSpc>
                <a:spcPts val="3900"/>
              </a:lnSpc>
              <a:buFont typeface="Arial"/>
              <a:buChar char="•"/>
            </a:pPr>
            <a:r>
              <a:rPr lang="en-US" sz="2600">
                <a:solidFill>
                  <a:srgbClr val="000000"/>
                </a:solidFill>
                <a:latin typeface="Source Sans Pro"/>
              </a:rPr>
              <a:t>Work setting</a:t>
            </a:r>
          </a:p>
          <a:p>
            <a:pPr algn="just" marL="561375" indent="-280687" lvl="1">
              <a:lnSpc>
                <a:spcPts val="3900"/>
              </a:lnSpc>
              <a:buFont typeface="Arial"/>
              <a:buChar char="•"/>
            </a:pPr>
            <a:r>
              <a:rPr lang="en-US" sz="2600">
                <a:solidFill>
                  <a:srgbClr val="000000"/>
                </a:solidFill>
                <a:latin typeface="Source Sans Pro"/>
              </a:rPr>
              <a:t>Type of employment</a:t>
            </a:r>
          </a:p>
          <a:p>
            <a:pPr algn="just" marL="561375" indent="-280687" lvl="1">
              <a:lnSpc>
                <a:spcPts val="3900"/>
              </a:lnSpc>
              <a:buFont typeface="Arial"/>
              <a:buChar char="•"/>
            </a:pPr>
            <a:r>
              <a:rPr lang="en-US" sz="2600">
                <a:solidFill>
                  <a:srgbClr val="000000"/>
                </a:solidFill>
                <a:latin typeface="Source Sans Pro"/>
              </a:rPr>
              <a:t>Company size</a:t>
            </a:r>
          </a:p>
        </p:txBody>
      </p:sp>
      <p:sp>
        <p:nvSpPr>
          <p:cNvPr name="Freeform 4" id="4"/>
          <p:cNvSpPr/>
          <p:nvPr/>
        </p:nvSpPr>
        <p:spPr>
          <a:xfrm flipH="false" flipV="false" rot="0">
            <a:off x="8980306" y="2579291"/>
            <a:ext cx="8278994" cy="5515879"/>
          </a:xfrm>
          <a:custGeom>
            <a:avLst/>
            <a:gdLst/>
            <a:ahLst/>
            <a:cxnLst/>
            <a:rect r="r" b="b" t="t" l="l"/>
            <a:pathLst>
              <a:path h="5515879" w="8278994">
                <a:moveTo>
                  <a:pt x="0" y="0"/>
                </a:moveTo>
                <a:lnTo>
                  <a:pt x="8278994" y="0"/>
                </a:lnTo>
                <a:lnTo>
                  <a:pt x="8278994" y="5515880"/>
                </a:lnTo>
                <a:lnTo>
                  <a:pt x="0" y="5515880"/>
                </a:lnTo>
                <a:lnTo>
                  <a:pt x="0" y="0"/>
                </a:lnTo>
                <a:close/>
              </a:path>
            </a:pathLst>
          </a:custGeom>
          <a:blipFill>
            <a:blip r:embed="rId2"/>
            <a:stretch>
              <a:fillRect l="0" t="0" r="0" b="0"/>
            </a:stretch>
          </a:blipFill>
        </p:spPr>
      </p:sp>
      <p:grpSp>
        <p:nvGrpSpPr>
          <p:cNvPr name="Group 5" id="5"/>
          <p:cNvGrpSpPr/>
          <p:nvPr/>
        </p:nvGrpSpPr>
        <p:grpSpPr>
          <a:xfrm rot="0">
            <a:off x="1028700" y="8402683"/>
            <a:ext cx="3501198" cy="855617"/>
            <a:chOff x="0" y="0"/>
            <a:chExt cx="2702366" cy="660400"/>
          </a:xfrm>
        </p:grpSpPr>
        <p:sp>
          <p:nvSpPr>
            <p:cNvPr name="Freeform 6" id="6"/>
            <p:cNvSpPr/>
            <p:nvPr/>
          </p:nvSpPr>
          <p:spPr>
            <a:xfrm flipH="false" flipV="false" rot="0">
              <a:off x="0" y="0"/>
              <a:ext cx="2702366" cy="660400"/>
            </a:xfrm>
            <a:custGeom>
              <a:avLst/>
              <a:gdLst/>
              <a:ahLst/>
              <a:cxnLst/>
              <a:rect r="r" b="b" t="t" l="l"/>
              <a:pathLst>
                <a:path h="660400" w="2702366">
                  <a:moveTo>
                    <a:pt x="2577906" y="660400"/>
                  </a:moveTo>
                  <a:lnTo>
                    <a:pt x="124460" y="660400"/>
                  </a:lnTo>
                  <a:cubicBezTo>
                    <a:pt x="55880" y="660400"/>
                    <a:pt x="0" y="604520"/>
                    <a:pt x="0" y="535940"/>
                  </a:cubicBezTo>
                  <a:lnTo>
                    <a:pt x="0" y="124460"/>
                  </a:lnTo>
                  <a:cubicBezTo>
                    <a:pt x="0" y="55880"/>
                    <a:pt x="55880" y="0"/>
                    <a:pt x="124460" y="0"/>
                  </a:cubicBezTo>
                  <a:lnTo>
                    <a:pt x="2577906" y="0"/>
                  </a:lnTo>
                  <a:cubicBezTo>
                    <a:pt x="2646486" y="0"/>
                    <a:pt x="2702366" y="55880"/>
                    <a:pt x="2702366" y="124460"/>
                  </a:cubicBezTo>
                  <a:lnTo>
                    <a:pt x="2702366" y="535940"/>
                  </a:lnTo>
                  <a:cubicBezTo>
                    <a:pt x="2702366" y="604520"/>
                    <a:pt x="2646486" y="660400"/>
                    <a:pt x="2577906" y="660400"/>
                  </a:cubicBezTo>
                  <a:close/>
                </a:path>
              </a:pathLst>
            </a:custGeom>
            <a:solidFill>
              <a:srgbClr val="0466C8"/>
            </a:solidFill>
          </p:spPr>
        </p:sp>
      </p:grpSp>
      <p:sp>
        <p:nvSpPr>
          <p:cNvPr name="TextBox 7" id="7"/>
          <p:cNvSpPr txBox="true"/>
          <p:nvPr/>
        </p:nvSpPr>
        <p:spPr>
          <a:xfrm rot="0">
            <a:off x="1028700" y="8623832"/>
            <a:ext cx="3501198" cy="365760"/>
          </a:xfrm>
          <a:prstGeom prst="rect">
            <a:avLst/>
          </a:prstGeom>
        </p:spPr>
        <p:txBody>
          <a:bodyPr anchor="t" rtlCol="false" tIns="0" lIns="0" bIns="0" rIns="0">
            <a:spAutoFit/>
          </a:bodyPr>
          <a:lstStyle/>
          <a:p>
            <a:pPr algn="ctr">
              <a:lnSpc>
                <a:spcPts val="2940"/>
              </a:lnSpc>
            </a:pPr>
            <a:r>
              <a:rPr lang="en-US" sz="2100">
                <a:solidFill>
                  <a:srgbClr val="FFFFFF"/>
                </a:solidFill>
                <a:latin typeface="IBM Plex Sans Bold"/>
              </a:rPr>
              <a:t>LETS TAKE A LOOK?</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3117" y="1674855"/>
            <a:ext cx="7176183" cy="7176183"/>
          </a:xfrm>
          <a:custGeom>
            <a:avLst/>
            <a:gdLst/>
            <a:ahLst/>
            <a:cxnLst/>
            <a:rect r="r" b="b" t="t" l="l"/>
            <a:pathLst>
              <a:path h="7176183" w="7176183">
                <a:moveTo>
                  <a:pt x="0" y="0"/>
                </a:moveTo>
                <a:lnTo>
                  <a:pt x="7176183" y="0"/>
                </a:lnTo>
                <a:lnTo>
                  <a:pt x="7176183" y="7176183"/>
                </a:lnTo>
                <a:lnTo>
                  <a:pt x="0" y="717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70277" y="1789155"/>
            <a:ext cx="7473723" cy="730377"/>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OPTIMIZING THE APP</a:t>
            </a:r>
          </a:p>
        </p:txBody>
      </p:sp>
      <p:sp>
        <p:nvSpPr>
          <p:cNvPr name="TextBox 4" id="4"/>
          <p:cNvSpPr txBox="true"/>
          <p:nvPr/>
        </p:nvSpPr>
        <p:spPr>
          <a:xfrm rot="0">
            <a:off x="1426638" y="3694418"/>
            <a:ext cx="6204718" cy="481330"/>
          </a:xfrm>
          <a:prstGeom prst="rect">
            <a:avLst/>
          </a:prstGeom>
        </p:spPr>
        <p:txBody>
          <a:bodyPr anchor="t" rtlCol="false" tIns="0" lIns="0" bIns="0" rIns="0">
            <a:spAutoFit/>
          </a:bodyPr>
          <a:lstStyle/>
          <a:p>
            <a:pPr marL="604516" indent="-302258" lvl="1">
              <a:lnSpc>
                <a:spcPts val="3919"/>
              </a:lnSpc>
              <a:buFont typeface="Arial"/>
              <a:buChar char="•"/>
            </a:pPr>
            <a:r>
              <a:rPr lang="en-US" sz="2799">
                <a:solidFill>
                  <a:srgbClr val="0466C8"/>
                </a:solidFill>
                <a:latin typeface="IBM Plex Sans Bold"/>
              </a:rPr>
              <a:t>IMPROVING DATA COLLECTION</a:t>
            </a:r>
          </a:p>
        </p:txBody>
      </p:sp>
      <p:sp>
        <p:nvSpPr>
          <p:cNvPr name="TextBox 5" id="5"/>
          <p:cNvSpPr txBox="true"/>
          <p:nvPr/>
        </p:nvSpPr>
        <p:spPr>
          <a:xfrm rot="0">
            <a:off x="1725923" y="4099516"/>
            <a:ext cx="6033557" cy="9677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Collecting more sample data and new sources.</a:t>
            </a:r>
          </a:p>
        </p:txBody>
      </p:sp>
      <p:sp>
        <p:nvSpPr>
          <p:cNvPr name="TextBox 6" id="6"/>
          <p:cNvSpPr txBox="true"/>
          <p:nvPr/>
        </p:nvSpPr>
        <p:spPr>
          <a:xfrm rot="0">
            <a:off x="1362575" y="5205797"/>
            <a:ext cx="5599022" cy="481330"/>
          </a:xfrm>
          <a:prstGeom prst="rect">
            <a:avLst/>
          </a:prstGeom>
        </p:spPr>
        <p:txBody>
          <a:bodyPr anchor="t" rtlCol="false" tIns="0" lIns="0" bIns="0" rIns="0">
            <a:spAutoFit/>
          </a:bodyPr>
          <a:lstStyle/>
          <a:p>
            <a:pPr marL="604516" indent="-302258" lvl="1">
              <a:lnSpc>
                <a:spcPts val="3919"/>
              </a:lnSpc>
              <a:buFont typeface="Arial"/>
              <a:buChar char="•"/>
            </a:pPr>
            <a:r>
              <a:rPr lang="en-US" sz="2799">
                <a:solidFill>
                  <a:srgbClr val="2196F3"/>
                </a:solidFill>
                <a:latin typeface="IBM Plex Sans Bold"/>
              </a:rPr>
              <a:t>ALGORITHM IMPROVEMENT</a:t>
            </a:r>
          </a:p>
        </p:txBody>
      </p:sp>
      <p:sp>
        <p:nvSpPr>
          <p:cNvPr name="TextBox 7" id="7"/>
          <p:cNvSpPr txBox="true"/>
          <p:nvPr/>
        </p:nvSpPr>
        <p:spPr>
          <a:xfrm rot="0">
            <a:off x="1661861" y="5610894"/>
            <a:ext cx="6033557" cy="2030724"/>
          </a:xfrm>
          <a:prstGeom prst="rect">
            <a:avLst/>
          </a:prstGeom>
        </p:spPr>
        <p:txBody>
          <a:bodyPr anchor="t" rtlCol="false" tIns="0" lIns="0" bIns="0" rIns="0">
            <a:spAutoFit/>
          </a:bodyPr>
          <a:lstStyle/>
          <a:p>
            <a:pPr algn="just">
              <a:lnSpc>
                <a:spcPts val="4050"/>
              </a:lnSpc>
            </a:pPr>
            <a:r>
              <a:rPr lang="en-US" sz="2700">
                <a:solidFill>
                  <a:srgbClr val="000000"/>
                </a:solidFill>
                <a:latin typeface="Source Sans Pro"/>
              </a:rPr>
              <a:t>Better parameter optimisation for increased model performance and also  researching and testing different types of models.</a:t>
            </a:r>
          </a:p>
        </p:txBody>
      </p:sp>
      <p:sp>
        <p:nvSpPr>
          <p:cNvPr name="TextBox 8" id="8"/>
          <p:cNvSpPr txBox="true"/>
          <p:nvPr/>
        </p:nvSpPr>
        <p:spPr>
          <a:xfrm rot="0">
            <a:off x="1426638" y="7789255"/>
            <a:ext cx="6770898" cy="481330"/>
          </a:xfrm>
          <a:prstGeom prst="rect">
            <a:avLst/>
          </a:prstGeom>
        </p:spPr>
        <p:txBody>
          <a:bodyPr anchor="t" rtlCol="false" tIns="0" lIns="0" bIns="0" rIns="0">
            <a:spAutoFit/>
          </a:bodyPr>
          <a:lstStyle/>
          <a:p>
            <a:pPr marL="604516" indent="-302258" lvl="1">
              <a:lnSpc>
                <a:spcPts val="3919"/>
              </a:lnSpc>
              <a:buFont typeface="Arial"/>
              <a:buChar char="•"/>
            </a:pPr>
            <a:r>
              <a:rPr lang="en-US" sz="2799">
                <a:solidFill>
                  <a:srgbClr val="90CAF9"/>
                </a:solidFill>
                <a:latin typeface="IBM Plex Sans Bold"/>
              </a:rPr>
              <a:t>UI</a:t>
            </a:r>
          </a:p>
        </p:txBody>
      </p:sp>
      <p:sp>
        <p:nvSpPr>
          <p:cNvPr name="TextBox 9" id="9"/>
          <p:cNvSpPr txBox="true"/>
          <p:nvPr/>
        </p:nvSpPr>
        <p:spPr>
          <a:xfrm rot="0">
            <a:off x="1725923" y="8194352"/>
            <a:ext cx="6033557" cy="9677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Improving the UI for a more user friendly environment.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2563" y="1287561"/>
            <a:ext cx="7711879" cy="7711879"/>
          </a:xfrm>
          <a:custGeom>
            <a:avLst/>
            <a:gdLst/>
            <a:ahLst/>
            <a:cxnLst/>
            <a:rect r="r" b="b" t="t" l="l"/>
            <a:pathLst>
              <a:path h="7711879" w="7711879">
                <a:moveTo>
                  <a:pt x="0" y="0"/>
                </a:moveTo>
                <a:lnTo>
                  <a:pt x="7711879" y="0"/>
                </a:lnTo>
                <a:lnTo>
                  <a:pt x="7711879" y="7711878"/>
                </a:lnTo>
                <a:lnTo>
                  <a:pt x="0" y="7711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46020" y="1621032"/>
            <a:ext cx="7044965" cy="7044936"/>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31914" t="0" r="-65703" b="0"/>
              </a:stretch>
            </a:blipFill>
          </p:spPr>
        </p:sp>
      </p:grpSp>
      <p:grpSp>
        <p:nvGrpSpPr>
          <p:cNvPr name="Group 5" id="5"/>
          <p:cNvGrpSpPr/>
          <p:nvPr/>
        </p:nvGrpSpPr>
        <p:grpSpPr>
          <a:xfrm rot="0">
            <a:off x="10242477" y="8402683"/>
            <a:ext cx="3501198" cy="855617"/>
            <a:chOff x="0" y="0"/>
            <a:chExt cx="2702366" cy="660400"/>
          </a:xfrm>
        </p:grpSpPr>
        <p:sp>
          <p:nvSpPr>
            <p:cNvPr name="Freeform 6" id="6"/>
            <p:cNvSpPr/>
            <p:nvPr/>
          </p:nvSpPr>
          <p:spPr>
            <a:xfrm flipH="false" flipV="false" rot="0">
              <a:off x="0" y="0"/>
              <a:ext cx="2702366" cy="660400"/>
            </a:xfrm>
            <a:custGeom>
              <a:avLst/>
              <a:gdLst/>
              <a:ahLst/>
              <a:cxnLst/>
              <a:rect r="r" b="b" t="t" l="l"/>
              <a:pathLst>
                <a:path h="660400" w="2702366">
                  <a:moveTo>
                    <a:pt x="2577906" y="660400"/>
                  </a:moveTo>
                  <a:lnTo>
                    <a:pt x="124460" y="660400"/>
                  </a:lnTo>
                  <a:cubicBezTo>
                    <a:pt x="55880" y="660400"/>
                    <a:pt x="0" y="604520"/>
                    <a:pt x="0" y="535940"/>
                  </a:cubicBezTo>
                  <a:lnTo>
                    <a:pt x="0" y="124460"/>
                  </a:lnTo>
                  <a:cubicBezTo>
                    <a:pt x="0" y="55880"/>
                    <a:pt x="55880" y="0"/>
                    <a:pt x="124460" y="0"/>
                  </a:cubicBezTo>
                  <a:lnTo>
                    <a:pt x="2577906" y="0"/>
                  </a:lnTo>
                  <a:cubicBezTo>
                    <a:pt x="2646486" y="0"/>
                    <a:pt x="2702366" y="55880"/>
                    <a:pt x="2702366" y="124460"/>
                  </a:cubicBezTo>
                  <a:lnTo>
                    <a:pt x="2702366" y="535940"/>
                  </a:lnTo>
                  <a:cubicBezTo>
                    <a:pt x="2702366" y="604520"/>
                    <a:pt x="2646486" y="660400"/>
                    <a:pt x="2577906" y="660400"/>
                  </a:cubicBezTo>
                  <a:close/>
                </a:path>
              </a:pathLst>
            </a:custGeom>
            <a:solidFill>
              <a:srgbClr val="0466C8"/>
            </a:solidFill>
          </p:spPr>
        </p:sp>
      </p:grpSp>
      <p:sp>
        <p:nvSpPr>
          <p:cNvPr name="TextBox 7" id="7"/>
          <p:cNvSpPr txBox="true"/>
          <p:nvPr/>
        </p:nvSpPr>
        <p:spPr>
          <a:xfrm rot="0">
            <a:off x="10242477" y="1401861"/>
            <a:ext cx="7600032" cy="730377"/>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OBJECTIVE</a:t>
            </a:r>
          </a:p>
        </p:txBody>
      </p:sp>
      <p:sp>
        <p:nvSpPr>
          <p:cNvPr name="TextBox 8" id="8"/>
          <p:cNvSpPr txBox="true"/>
          <p:nvPr/>
        </p:nvSpPr>
        <p:spPr>
          <a:xfrm rot="0">
            <a:off x="10242477" y="2331691"/>
            <a:ext cx="7770154" cy="14630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This study is meant to provide the user insights about the data job market, with a special focus on salaries in this area.</a:t>
            </a:r>
          </a:p>
        </p:txBody>
      </p:sp>
      <p:sp>
        <p:nvSpPr>
          <p:cNvPr name="TextBox 9" id="9"/>
          <p:cNvSpPr txBox="true"/>
          <p:nvPr/>
        </p:nvSpPr>
        <p:spPr>
          <a:xfrm rot="0">
            <a:off x="10242477" y="8623832"/>
            <a:ext cx="3501198" cy="365611"/>
          </a:xfrm>
          <a:prstGeom prst="rect">
            <a:avLst/>
          </a:prstGeom>
        </p:spPr>
        <p:txBody>
          <a:bodyPr anchor="t" rtlCol="false" tIns="0" lIns="0" bIns="0" rIns="0">
            <a:spAutoFit/>
          </a:bodyPr>
          <a:lstStyle/>
          <a:p>
            <a:pPr algn="ctr">
              <a:lnSpc>
                <a:spcPts val="2940"/>
              </a:lnSpc>
            </a:pPr>
            <a:r>
              <a:rPr lang="en-US" sz="2100">
                <a:solidFill>
                  <a:srgbClr val="FFFFFF"/>
                </a:solidFill>
                <a:latin typeface="IBM Plex Sans Bold"/>
              </a:rPr>
              <a:t>LETS GET STARTED</a:t>
            </a:r>
          </a:p>
        </p:txBody>
      </p:sp>
      <p:sp>
        <p:nvSpPr>
          <p:cNvPr name="TextBox 10" id="10"/>
          <p:cNvSpPr txBox="true"/>
          <p:nvPr/>
        </p:nvSpPr>
        <p:spPr>
          <a:xfrm rot="0">
            <a:off x="10242477" y="4389722"/>
            <a:ext cx="7600032" cy="730377"/>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HOW</a:t>
            </a:r>
          </a:p>
        </p:txBody>
      </p:sp>
      <p:sp>
        <p:nvSpPr>
          <p:cNvPr name="TextBox 11" id="11"/>
          <p:cNvSpPr txBox="true"/>
          <p:nvPr/>
        </p:nvSpPr>
        <p:spPr>
          <a:xfrm rot="0">
            <a:off x="10242477" y="5364322"/>
            <a:ext cx="7770154" cy="1958334"/>
          </a:xfrm>
          <a:prstGeom prst="rect">
            <a:avLst/>
          </a:prstGeom>
        </p:spPr>
        <p:txBody>
          <a:bodyPr anchor="t" rtlCol="false" tIns="0" lIns="0" bIns="0" rIns="0">
            <a:spAutoFit/>
          </a:bodyPr>
          <a:lstStyle/>
          <a:p>
            <a:pPr algn="just" marL="561375" indent="-280687" lvl="1">
              <a:lnSpc>
                <a:spcPts val="3900"/>
              </a:lnSpc>
              <a:buFont typeface="Arial"/>
              <a:buChar char="•"/>
            </a:pPr>
            <a:r>
              <a:rPr lang="en-US" sz="2600">
                <a:solidFill>
                  <a:srgbClr val="000000"/>
                </a:solidFill>
                <a:latin typeface="Source Sans Pro"/>
              </a:rPr>
              <a:t>through Exploratory Data Analysis (EDA) to obtain a visual understanding of the data;</a:t>
            </a:r>
          </a:p>
          <a:p>
            <a:pPr algn="just" marL="561375" indent="-280687" lvl="1">
              <a:lnSpc>
                <a:spcPts val="3900"/>
              </a:lnSpc>
              <a:buFont typeface="Arial"/>
              <a:buChar char="•"/>
            </a:pPr>
            <a:r>
              <a:rPr lang="en-US" sz="2600">
                <a:solidFill>
                  <a:srgbClr val="000000"/>
                </a:solidFill>
                <a:latin typeface="Source Sans Pro"/>
              </a:rPr>
              <a:t>using a Machine Learning model integrated in an app for more specific or custom insights;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532" t="0" r="-6532" b="0"/>
            </a:stretch>
          </a:blipFill>
        </p:spPr>
      </p:sp>
      <p:grpSp>
        <p:nvGrpSpPr>
          <p:cNvPr name="Group 3" id="3"/>
          <p:cNvGrpSpPr/>
          <p:nvPr/>
        </p:nvGrpSpPr>
        <p:grpSpPr>
          <a:xfrm rot="0">
            <a:off x="662776" y="372812"/>
            <a:ext cx="16962448" cy="9541377"/>
            <a:chOff x="0" y="0"/>
            <a:chExt cx="6570580" cy="3695951"/>
          </a:xfrm>
        </p:grpSpPr>
        <p:sp>
          <p:nvSpPr>
            <p:cNvPr name="Freeform 4" id="4"/>
            <p:cNvSpPr/>
            <p:nvPr/>
          </p:nvSpPr>
          <p:spPr>
            <a:xfrm flipH="false" flipV="false" rot="0">
              <a:off x="0" y="0"/>
              <a:ext cx="6570580" cy="3695952"/>
            </a:xfrm>
            <a:custGeom>
              <a:avLst/>
              <a:gdLst/>
              <a:ahLst/>
              <a:cxnLst/>
              <a:rect r="r" b="b" t="t" l="l"/>
              <a:pathLst>
                <a:path h="3695952" w="6570580">
                  <a:moveTo>
                    <a:pt x="0" y="0"/>
                  </a:moveTo>
                  <a:lnTo>
                    <a:pt x="6570580" y="0"/>
                  </a:lnTo>
                  <a:lnTo>
                    <a:pt x="6570580" y="3695952"/>
                  </a:lnTo>
                  <a:lnTo>
                    <a:pt x="0" y="3695952"/>
                  </a:lnTo>
                  <a:close/>
                </a:path>
              </a:pathLst>
            </a:custGeom>
            <a:solidFill>
              <a:srgbClr val="0466C8">
                <a:alpha val="73725"/>
              </a:srgbClr>
            </a:solidFill>
          </p:spPr>
        </p:sp>
      </p:grpSp>
      <p:grpSp>
        <p:nvGrpSpPr>
          <p:cNvPr name="Group 5" id="5"/>
          <p:cNvGrpSpPr/>
          <p:nvPr/>
        </p:nvGrpSpPr>
        <p:grpSpPr>
          <a:xfrm rot="0">
            <a:off x="7682163" y="2433479"/>
            <a:ext cx="2923674" cy="292367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7" id="7"/>
          <p:cNvSpPr/>
          <p:nvPr/>
        </p:nvSpPr>
        <p:spPr>
          <a:xfrm flipH="false" flipV="false" rot="0">
            <a:off x="8476221" y="3180767"/>
            <a:ext cx="1335557" cy="1429098"/>
          </a:xfrm>
          <a:custGeom>
            <a:avLst/>
            <a:gdLst/>
            <a:ahLst/>
            <a:cxnLst/>
            <a:rect r="r" b="b" t="t" l="l"/>
            <a:pathLst>
              <a:path h="1429098" w="1335557">
                <a:moveTo>
                  <a:pt x="0" y="0"/>
                </a:moveTo>
                <a:lnTo>
                  <a:pt x="1335558" y="0"/>
                </a:lnTo>
                <a:lnTo>
                  <a:pt x="1335558" y="1429098"/>
                </a:lnTo>
                <a:lnTo>
                  <a:pt x="0" y="1429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719613" y="5663958"/>
            <a:ext cx="8848774" cy="1122828"/>
          </a:xfrm>
          <a:prstGeom prst="rect">
            <a:avLst/>
          </a:prstGeom>
        </p:spPr>
        <p:txBody>
          <a:bodyPr anchor="t" rtlCol="false" tIns="0" lIns="0" bIns="0" rIns="0">
            <a:spAutoFit/>
          </a:bodyPr>
          <a:lstStyle/>
          <a:p>
            <a:pPr algn="ctr">
              <a:lnSpc>
                <a:spcPts val="8444"/>
              </a:lnSpc>
            </a:pPr>
            <a:r>
              <a:rPr lang="en-US" sz="8529">
                <a:solidFill>
                  <a:srgbClr val="FFFFFF"/>
                </a:solidFill>
                <a:latin typeface="IBM Plex Sans Bold"/>
              </a:rPr>
              <a:t>THANK YOU!</a:t>
            </a:r>
          </a:p>
        </p:txBody>
      </p:sp>
      <p:sp>
        <p:nvSpPr>
          <p:cNvPr name="Freeform 9" id="9"/>
          <p:cNvSpPr/>
          <p:nvPr/>
        </p:nvSpPr>
        <p:spPr>
          <a:xfrm flipH="false" flipV="false" rot="0">
            <a:off x="1028700" y="787804"/>
            <a:ext cx="1787278" cy="1787278"/>
          </a:xfrm>
          <a:custGeom>
            <a:avLst/>
            <a:gdLst/>
            <a:ahLst/>
            <a:cxnLst/>
            <a:rect r="r" b="b" t="t" l="l"/>
            <a:pathLst>
              <a:path h="1787278" w="1787278">
                <a:moveTo>
                  <a:pt x="0" y="0"/>
                </a:moveTo>
                <a:lnTo>
                  <a:pt x="1787278" y="0"/>
                </a:lnTo>
                <a:lnTo>
                  <a:pt x="1787278" y="1787278"/>
                </a:lnTo>
                <a:lnTo>
                  <a:pt x="0" y="1787278"/>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38653" y="1682318"/>
            <a:ext cx="10720647" cy="7102429"/>
          </a:xfrm>
          <a:custGeom>
            <a:avLst/>
            <a:gdLst/>
            <a:ahLst/>
            <a:cxnLst/>
            <a:rect r="r" b="b" t="t" l="l"/>
            <a:pathLst>
              <a:path h="7102429" w="10720647">
                <a:moveTo>
                  <a:pt x="0" y="0"/>
                </a:moveTo>
                <a:lnTo>
                  <a:pt x="10720647" y="0"/>
                </a:lnTo>
                <a:lnTo>
                  <a:pt x="10720647" y="7102429"/>
                </a:lnTo>
                <a:lnTo>
                  <a:pt x="0" y="7102429"/>
                </a:lnTo>
                <a:lnTo>
                  <a:pt x="0" y="0"/>
                </a:lnTo>
                <a:close/>
              </a:path>
            </a:pathLst>
          </a:custGeom>
          <a:blipFill>
            <a:blip r:embed="rId2"/>
            <a:stretch>
              <a:fillRect l="0" t="0" r="0" b="0"/>
            </a:stretch>
          </a:blipFill>
        </p:spPr>
      </p:sp>
      <p:sp>
        <p:nvSpPr>
          <p:cNvPr name="TextBox 3" id="3"/>
          <p:cNvSpPr txBox="true"/>
          <p:nvPr/>
        </p:nvSpPr>
        <p:spPr>
          <a:xfrm rot="0">
            <a:off x="1028700" y="1796618"/>
            <a:ext cx="3800016" cy="1425702"/>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ABOUT</a:t>
            </a:r>
          </a:p>
          <a:p>
            <a:pPr>
              <a:lnSpc>
                <a:spcPts val="5544"/>
              </a:lnSpc>
            </a:pPr>
            <a:r>
              <a:rPr lang="en-US" sz="5600">
                <a:solidFill>
                  <a:srgbClr val="000000"/>
                </a:solidFill>
                <a:latin typeface="IBM Plex Sans Bold"/>
              </a:rPr>
              <a:t>THE DATA</a:t>
            </a:r>
          </a:p>
        </p:txBody>
      </p:sp>
      <p:sp>
        <p:nvSpPr>
          <p:cNvPr name="TextBox 4" id="4"/>
          <p:cNvSpPr txBox="true"/>
          <p:nvPr/>
        </p:nvSpPr>
        <p:spPr>
          <a:xfrm rot="0">
            <a:off x="1028700" y="3359313"/>
            <a:ext cx="5501406" cy="5425434"/>
          </a:xfrm>
          <a:prstGeom prst="rect">
            <a:avLst/>
          </a:prstGeom>
        </p:spPr>
        <p:txBody>
          <a:bodyPr anchor="t" rtlCol="false" tIns="0" lIns="0" bIns="0" rIns="0">
            <a:spAutoFit/>
          </a:bodyPr>
          <a:lstStyle/>
          <a:p>
            <a:pPr algn="just" marL="561375" indent="-280687" lvl="1">
              <a:lnSpc>
                <a:spcPts val="3900"/>
              </a:lnSpc>
              <a:buFont typeface="Arial"/>
              <a:buChar char="•"/>
            </a:pPr>
            <a:r>
              <a:rPr lang="en-US" sz="2600">
                <a:solidFill>
                  <a:srgbClr val="000000"/>
                </a:solidFill>
                <a:latin typeface="Source Sans Pro"/>
              </a:rPr>
              <a:t>around 5000 (useful) samples;</a:t>
            </a:r>
          </a:p>
          <a:p>
            <a:pPr algn="just" marL="561375" indent="-280687" lvl="1">
              <a:lnSpc>
                <a:spcPts val="3900"/>
              </a:lnSpc>
              <a:buFont typeface="Arial"/>
              <a:buChar char="•"/>
            </a:pPr>
            <a:r>
              <a:rPr lang="en-US" sz="2600">
                <a:solidFill>
                  <a:srgbClr val="000000"/>
                </a:solidFill>
                <a:latin typeface="Source Sans Pro"/>
              </a:rPr>
              <a:t>heavily focused in the US market;</a:t>
            </a:r>
          </a:p>
          <a:p>
            <a:pPr algn="just" marL="561375" indent="-280687" lvl="1">
              <a:lnSpc>
                <a:spcPts val="3900"/>
              </a:lnSpc>
              <a:buFont typeface="Arial"/>
              <a:buChar char="•"/>
            </a:pPr>
            <a:r>
              <a:rPr lang="en-US" sz="2600">
                <a:solidFill>
                  <a:srgbClr val="000000"/>
                </a:solidFill>
                <a:latin typeface="Source Sans Pro"/>
              </a:rPr>
              <a:t>most of the samples are from 2023;</a:t>
            </a:r>
          </a:p>
          <a:p>
            <a:pPr algn="just" marL="561375" indent="-280687" lvl="1">
              <a:lnSpc>
                <a:spcPts val="3900"/>
              </a:lnSpc>
              <a:buFont typeface="Arial"/>
              <a:buChar char="•"/>
            </a:pPr>
            <a:r>
              <a:rPr lang="en-US" sz="2600">
                <a:solidFill>
                  <a:srgbClr val="000000"/>
                </a:solidFill>
                <a:latin typeface="Source Sans Pro"/>
              </a:rPr>
              <a:t>some of the features:</a:t>
            </a:r>
          </a:p>
          <a:p>
            <a:pPr algn="just" marL="1122749" indent="-374250" lvl="2">
              <a:lnSpc>
                <a:spcPts val="3900"/>
              </a:lnSpc>
              <a:buFont typeface="Arial"/>
              <a:buChar char="⚬"/>
            </a:pPr>
            <a:r>
              <a:rPr lang="en-US" sz="2600">
                <a:solidFill>
                  <a:srgbClr val="000000"/>
                </a:solidFill>
                <a:latin typeface="Source Sans Pro"/>
              </a:rPr>
              <a:t>gross salary</a:t>
            </a:r>
          </a:p>
          <a:p>
            <a:pPr algn="just" marL="1122749" indent="-374250" lvl="2">
              <a:lnSpc>
                <a:spcPts val="3900"/>
              </a:lnSpc>
              <a:buFont typeface="Arial"/>
              <a:buChar char="⚬"/>
            </a:pPr>
            <a:r>
              <a:rPr lang="en-US" sz="2600">
                <a:solidFill>
                  <a:srgbClr val="000000"/>
                </a:solidFill>
                <a:latin typeface="Source Sans Pro"/>
              </a:rPr>
              <a:t>experience level</a:t>
            </a:r>
          </a:p>
          <a:p>
            <a:pPr algn="just" marL="1122749" indent="-374250" lvl="2">
              <a:lnSpc>
                <a:spcPts val="3900"/>
              </a:lnSpc>
              <a:buFont typeface="Arial"/>
              <a:buChar char="⚬"/>
            </a:pPr>
            <a:r>
              <a:rPr lang="en-US" sz="2600">
                <a:solidFill>
                  <a:srgbClr val="000000"/>
                </a:solidFill>
                <a:latin typeface="Source Sans Pro"/>
              </a:rPr>
              <a:t>company location</a:t>
            </a:r>
          </a:p>
          <a:p>
            <a:pPr algn="just" marL="1122749" indent="-374250" lvl="2">
              <a:lnSpc>
                <a:spcPts val="3900"/>
              </a:lnSpc>
              <a:buFont typeface="Arial"/>
              <a:buChar char="⚬"/>
            </a:pPr>
            <a:r>
              <a:rPr lang="en-US" sz="2600">
                <a:solidFill>
                  <a:srgbClr val="000000"/>
                </a:solidFill>
                <a:latin typeface="Source Sans Pro"/>
              </a:rPr>
              <a:t>employment type</a:t>
            </a:r>
          </a:p>
          <a:p>
            <a:pPr algn="just" marL="1122749" indent="-374250" lvl="2">
              <a:lnSpc>
                <a:spcPts val="3900"/>
              </a:lnSpc>
              <a:buFont typeface="Arial"/>
              <a:buChar char="⚬"/>
            </a:pPr>
            <a:r>
              <a:rPr lang="en-US" sz="2600">
                <a:solidFill>
                  <a:srgbClr val="000000"/>
                </a:solidFill>
                <a:latin typeface="Source Sans Pro"/>
              </a:rPr>
              <a:t>work setting</a:t>
            </a:r>
          </a:p>
          <a:p>
            <a:pPr algn="just" marL="1122749" indent="-374250" lvl="2">
              <a:lnSpc>
                <a:spcPts val="3900"/>
              </a:lnSpc>
              <a:buFont typeface="Arial"/>
              <a:buChar char="⚬"/>
            </a:pPr>
            <a:r>
              <a:rPr lang="en-US" sz="2600">
                <a:solidFill>
                  <a:srgbClr val="000000"/>
                </a:solidFill>
                <a:latin typeface="Source Sans Pro"/>
              </a:rPr>
              <a:t>company size</a:t>
            </a:r>
          </a:p>
          <a:p>
            <a:pPr algn="just" marL="1122749" indent="-374250" lvl="2">
              <a:lnSpc>
                <a:spcPts val="3900"/>
              </a:lnSpc>
              <a:buFont typeface="Arial"/>
              <a:buChar char="⚬"/>
            </a:pPr>
            <a:r>
              <a:rPr lang="en-US" sz="2600">
                <a:solidFill>
                  <a:srgbClr val="000000"/>
                </a:solidFill>
                <a:latin typeface="Source Sans Pro"/>
              </a:rPr>
              <a:t>job title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020890"/>
            <a:ext cx="10092926" cy="6237410"/>
          </a:xfrm>
          <a:custGeom>
            <a:avLst/>
            <a:gdLst/>
            <a:ahLst/>
            <a:cxnLst/>
            <a:rect r="r" b="b" t="t" l="l"/>
            <a:pathLst>
              <a:path h="6237410" w="10092926">
                <a:moveTo>
                  <a:pt x="0" y="0"/>
                </a:moveTo>
                <a:lnTo>
                  <a:pt x="10092926" y="0"/>
                </a:lnTo>
                <a:lnTo>
                  <a:pt x="10092926" y="6237410"/>
                </a:lnTo>
                <a:lnTo>
                  <a:pt x="0" y="6237410"/>
                </a:lnTo>
                <a:lnTo>
                  <a:pt x="0" y="0"/>
                </a:lnTo>
                <a:close/>
              </a:path>
            </a:pathLst>
          </a:custGeom>
          <a:blipFill>
            <a:blip r:embed="rId2"/>
            <a:stretch>
              <a:fillRect l="0" t="0" r="0" b="0"/>
            </a:stretch>
          </a:blipFill>
        </p:spPr>
      </p:sp>
      <p:sp>
        <p:nvSpPr>
          <p:cNvPr name="Freeform 3" id="3"/>
          <p:cNvSpPr/>
          <p:nvPr/>
        </p:nvSpPr>
        <p:spPr>
          <a:xfrm flipH="false" flipV="false" rot="0">
            <a:off x="1028700" y="3020890"/>
            <a:ext cx="10092926" cy="6237410"/>
          </a:xfrm>
          <a:custGeom>
            <a:avLst/>
            <a:gdLst/>
            <a:ahLst/>
            <a:cxnLst/>
            <a:rect r="r" b="b" t="t" l="l"/>
            <a:pathLst>
              <a:path h="6237410" w="10092926">
                <a:moveTo>
                  <a:pt x="0" y="0"/>
                </a:moveTo>
                <a:lnTo>
                  <a:pt x="10092926" y="0"/>
                </a:lnTo>
                <a:lnTo>
                  <a:pt x="10092926" y="6237410"/>
                </a:lnTo>
                <a:lnTo>
                  <a:pt x="0" y="6237410"/>
                </a:lnTo>
                <a:lnTo>
                  <a:pt x="0" y="0"/>
                </a:lnTo>
                <a:close/>
              </a:path>
            </a:pathLst>
          </a:custGeom>
          <a:blipFill>
            <a:blip r:embed="rId3"/>
            <a:stretch>
              <a:fillRect l="0" t="0" r="0" b="0"/>
            </a:stretch>
          </a:blipFill>
        </p:spPr>
      </p:sp>
      <p:sp>
        <p:nvSpPr>
          <p:cNvPr name="TextBox 4" id="4"/>
          <p:cNvSpPr txBox="true"/>
          <p:nvPr/>
        </p:nvSpPr>
        <p:spPr>
          <a:xfrm rot="0">
            <a:off x="3073534" y="720661"/>
            <a:ext cx="12140931" cy="730377"/>
          </a:xfrm>
          <a:prstGeom prst="rect">
            <a:avLst/>
          </a:prstGeom>
        </p:spPr>
        <p:txBody>
          <a:bodyPr anchor="t" rtlCol="false" tIns="0" lIns="0" bIns="0" rIns="0">
            <a:spAutoFit/>
          </a:bodyPr>
          <a:lstStyle/>
          <a:p>
            <a:pPr algn="ctr">
              <a:lnSpc>
                <a:spcPts val="5544"/>
              </a:lnSpc>
            </a:pPr>
            <a:r>
              <a:rPr lang="en-US" sz="5600">
                <a:solidFill>
                  <a:srgbClr val="000000"/>
                </a:solidFill>
                <a:latin typeface="IBM Plex Sans Bold"/>
              </a:rPr>
              <a:t>NUMBER OF SAMPLES BY COUNTRY</a:t>
            </a:r>
          </a:p>
        </p:txBody>
      </p:sp>
      <p:sp>
        <p:nvSpPr>
          <p:cNvPr name="TextBox 5" id="5"/>
          <p:cNvSpPr txBox="true"/>
          <p:nvPr/>
        </p:nvSpPr>
        <p:spPr>
          <a:xfrm rot="0">
            <a:off x="11686808" y="4131728"/>
            <a:ext cx="5994059" cy="39395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The dataset has a majority sample size of employees from the United States (around 80%).</a:t>
            </a:r>
          </a:p>
          <a:p>
            <a:pPr algn="just">
              <a:lnSpc>
                <a:spcPts val="3900"/>
              </a:lnSpc>
            </a:pPr>
          </a:p>
          <a:p>
            <a:pPr algn="just">
              <a:lnSpc>
                <a:spcPts val="3900"/>
              </a:lnSpc>
            </a:pPr>
            <a:r>
              <a:rPr lang="en-US" sz="2600">
                <a:solidFill>
                  <a:srgbClr val="000000"/>
                </a:solidFill>
                <a:latin typeface="Source Sans Pro"/>
              </a:rPr>
              <a:t>United Kingdom is the second most represented country with around 7%.</a:t>
            </a:r>
          </a:p>
          <a:p>
            <a:pPr algn="just">
              <a:lnSpc>
                <a:spcPts val="3900"/>
              </a:lnSpc>
            </a:pPr>
          </a:p>
          <a:p>
            <a:pPr algn="just">
              <a:lnSpc>
                <a:spcPts val="39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019076"/>
            <a:ext cx="10095861" cy="6239224"/>
          </a:xfrm>
          <a:custGeom>
            <a:avLst/>
            <a:gdLst/>
            <a:ahLst/>
            <a:cxnLst/>
            <a:rect r="r" b="b" t="t" l="l"/>
            <a:pathLst>
              <a:path h="6239224" w="10095861">
                <a:moveTo>
                  <a:pt x="0" y="0"/>
                </a:moveTo>
                <a:lnTo>
                  <a:pt x="10095861" y="0"/>
                </a:lnTo>
                <a:lnTo>
                  <a:pt x="10095861" y="6239224"/>
                </a:lnTo>
                <a:lnTo>
                  <a:pt x="0" y="6239224"/>
                </a:lnTo>
                <a:lnTo>
                  <a:pt x="0" y="0"/>
                </a:lnTo>
                <a:close/>
              </a:path>
            </a:pathLst>
          </a:custGeom>
          <a:blipFill>
            <a:blip r:embed="rId2"/>
            <a:stretch>
              <a:fillRect l="0" t="0" r="0" b="0"/>
            </a:stretch>
          </a:blipFill>
        </p:spPr>
      </p:sp>
      <p:sp>
        <p:nvSpPr>
          <p:cNvPr name="TextBox 3" id="3"/>
          <p:cNvSpPr txBox="true"/>
          <p:nvPr/>
        </p:nvSpPr>
        <p:spPr>
          <a:xfrm rot="0">
            <a:off x="2922471" y="720661"/>
            <a:ext cx="12443057" cy="730377"/>
          </a:xfrm>
          <a:prstGeom prst="rect">
            <a:avLst/>
          </a:prstGeom>
        </p:spPr>
        <p:txBody>
          <a:bodyPr anchor="t" rtlCol="false" tIns="0" lIns="0" bIns="0" rIns="0">
            <a:spAutoFit/>
          </a:bodyPr>
          <a:lstStyle/>
          <a:p>
            <a:pPr algn="ctr">
              <a:lnSpc>
                <a:spcPts val="5544"/>
              </a:lnSpc>
            </a:pPr>
            <a:r>
              <a:rPr lang="en-US" sz="5600">
                <a:solidFill>
                  <a:srgbClr val="000000"/>
                </a:solidFill>
                <a:latin typeface="IBM Plex Sans Bold"/>
              </a:rPr>
              <a:t>NUMBER OF SAMPLES BY YEAR</a:t>
            </a:r>
          </a:p>
        </p:txBody>
      </p:sp>
      <p:sp>
        <p:nvSpPr>
          <p:cNvPr name="TextBox 4" id="4"/>
          <p:cNvSpPr txBox="true"/>
          <p:nvPr/>
        </p:nvSpPr>
        <p:spPr>
          <a:xfrm rot="0">
            <a:off x="11726958" y="5616721"/>
            <a:ext cx="5994059" cy="9677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The year 2023 is by far the most represented year on this dataset.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07180" y="102870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1143000"/>
            <a:ext cx="5480392" cy="730377"/>
          </a:xfrm>
          <a:prstGeom prst="rect">
            <a:avLst/>
          </a:prstGeom>
        </p:spPr>
        <p:txBody>
          <a:bodyPr anchor="t" rtlCol="false" tIns="0" lIns="0" bIns="0" rIns="0">
            <a:spAutoFit/>
          </a:bodyPr>
          <a:lstStyle/>
          <a:p>
            <a:pPr marL="1209041" indent="-604520" lvl="1">
              <a:lnSpc>
                <a:spcPts val="5544"/>
              </a:lnSpc>
              <a:buFont typeface="Arial"/>
              <a:buChar char="•"/>
            </a:pPr>
            <a:r>
              <a:rPr lang="en-US" sz="5600">
                <a:solidFill>
                  <a:srgbClr val="000000"/>
                </a:solidFill>
                <a:latin typeface="IBM Plex Sans Bold"/>
              </a:rPr>
              <a:t>EDA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38022" y="3930522"/>
            <a:ext cx="1031710" cy="103171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0CAF9"/>
            </a:solidFill>
          </p:spPr>
        </p:sp>
      </p:grpSp>
      <p:sp>
        <p:nvSpPr>
          <p:cNvPr name="Freeform 4" id="4"/>
          <p:cNvSpPr/>
          <p:nvPr/>
        </p:nvSpPr>
        <p:spPr>
          <a:xfrm flipH="false" flipV="false" rot="0">
            <a:off x="363478" y="3111372"/>
            <a:ext cx="13494406" cy="6342371"/>
          </a:xfrm>
          <a:custGeom>
            <a:avLst/>
            <a:gdLst/>
            <a:ahLst/>
            <a:cxnLst/>
            <a:rect r="r" b="b" t="t" l="l"/>
            <a:pathLst>
              <a:path h="6342371" w="13494406">
                <a:moveTo>
                  <a:pt x="0" y="0"/>
                </a:moveTo>
                <a:lnTo>
                  <a:pt x="13494406" y="0"/>
                </a:lnTo>
                <a:lnTo>
                  <a:pt x="13494406" y="6342371"/>
                </a:lnTo>
                <a:lnTo>
                  <a:pt x="0" y="6342371"/>
                </a:lnTo>
                <a:lnTo>
                  <a:pt x="0" y="0"/>
                </a:lnTo>
                <a:close/>
              </a:path>
            </a:pathLst>
          </a:custGeom>
          <a:blipFill>
            <a:blip r:embed="rId2"/>
            <a:stretch>
              <a:fillRect l="0" t="0" r="0" b="0"/>
            </a:stretch>
          </a:blipFill>
        </p:spPr>
      </p:sp>
      <p:grpSp>
        <p:nvGrpSpPr>
          <p:cNvPr name="Group 5" id="5"/>
          <p:cNvGrpSpPr/>
          <p:nvPr/>
        </p:nvGrpSpPr>
        <p:grpSpPr>
          <a:xfrm rot="0">
            <a:off x="16730726" y="6791796"/>
            <a:ext cx="1031710" cy="103171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66C8"/>
            </a:solidFill>
          </p:spPr>
        </p:sp>
      </p:grpSp>
      <p:sp>
        <p:nvSpPr>
          <p:cNvPr name="TextBox 7" id="7"/>
          <p:cNvSpPr txBox="true"/>
          <p:nvPr/>
        </p:nvSpPr>
        <p:spPr>
          <a:xfrm rot="0">
            <a:off x="16730726" y="7088072"/>
            <a:ext cx="1031710" cy="382033"/>
          </a:xfrm>
          <a:prstGeom prst="rect">
            <a:avLst/>
          </a:prstGeom>
        </p:spPr>
        <p:txBody>
          <a:bodyPr anchor="t" rtlCol="false" tIns="0" lIns="0" bIns="0" rIns="0">
            <a:spAutoFit/>
          </a:bodyPr>
          <a:lstStyle/>
          <a:p>
            <a:pPr algn="ctr">
              <a:lnSpc>
                <a:spcPts val="3002"/>
              </a:lnSpc>
            </a:pPr>
            <a:r>
              <a:rPr lang="en-US" sz="2144">
                <a:solidFill>
                  <a:srgbClr val="FFFFFF"/>
                </a:solidFill>
                <a:latin typeface="IBM Plex Sans Bold"/>
              </a:rPr>
              <a:t>≈ 400K</a:t>
            </a:r>
          </a:p>
        </p:txBody>
      </p:sp>
      <p:sp>
        <p:nvSpPr>
          <p:cNvPr name="TextBox 8" id="8"/>
          <p:cNvSpPr txBox="true"/>
          <p:nvPr/>
        </p:nvSpPr>
        <p:spPr>
          <a:xfrm rot="0">
            <a:off x="1028700" y="720661"/>
            <a:ext cx="8623126" cy="730377"/>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SALARIES OVERVIEW</a:t>
            </a:r>
          </a:p>
        </p:txBody>
      </p:sp>
      <p:sp>
        <p:nvSpPr>
          <p:cNvPr name="TextBox 9" id="9"/>
          <p:cNvSpPr txBox="true"/>
          <p:nvPr/>
        </p:nvSpPr>
        <p:spPr>
          <a:xfrm rot="0">
            <a:off x="3220963" y="2771647"/>
            <a:ext cx="7779437" cy="339725"/>
          </a:xfrm>
          <a:prstGeom prst="rect">
            <a:avLst/>
          </a:prstGeom>
        </p:spPr>
        <p:txBody>
          <a:bodyPr anchor="t" rtlCol="false" tIns="0" lIns="0" bIns="0" rIns="0">
            <a:spAutoFit/>
          </a:bodyPr>
          <a:lstStyle/>
          <a:p>
            <a:pPr algn="ctr">
              <a:lnSpc>
                <a:spcPts val="2800"/>
              </a:lnSpc>
            </a:pPr>
            <a:r>
              <a:rPr lang="en-US" sz="2000">
                <a:solidFill>
                  <a:srgbClr val="0466C8"/>
                </a:solidFill>
                <a:latin typeface="IBM Plex Sans Bold"/>
              </a:rPr>
              <a:t>AVERAGE SALARY DISTRIBUTION</a:t>
            </a:r>
          </a:p>
        </p:txBody>
      </p:sp>
      <p:sp>
        <p:nvSpPr>
          <p:cNvPr name="TextBox 10" id="10"/>
          <p:cNvSpPr txBox="true"/>
          <p:nvPr/>
        </p:nvSpPr>
        <p:spPr>
          <a:xfrm rot="0">
            <a:off x="1028700" y="1403414"/>
            <a:ext cx="15821321" cy="472434"/>
          </a:xfrm>
          <a:prstGeom prst="rect">
            <a:avLst/>
          </a:prstGeom>
        </p:spPr>
        <p:txBody>
          <a:bodyPr anchor="t" rtlCol="false" tIns="0" lIns="0" bIns="0" rIns="0">
            <a:spAutoFit/>
          </a:bodyPr>
          <a:lstStyle/>
          <a:p>
            <a:pPr>
              <a:lnSpc>
                <a:spcPts val="3900"/>
              </a:lnSpc>
            </a:pPr>
            <a:r>
              <a:rPr lang="en-US" sz="2600">
                <a:solidFill>
                  <a:srgbClr val="000000"/>
                </a:solidFill>
                <a:latin typeface="Source Sans Pro"/>
              </a:rPr>
              <a:t>In the plot below we can analyse the distribution of the yearly salaries across all fields of the data job market.</a:t>
            </a:r>
          </a:p>
        </p:txBody>
      </p:sp>
      <p:sp>
        <p:nvSpPr>
          <p:cNvPr name="TextBox 11" id="11"/>
          <p:cNvSpPr txBox="true"/>
          <p:nvPr/>
        </p:nvSpPr>
        <p:spPr>
          <a:xfrm rot="0">
            <a:off x="11120847" y="4236323"/>
            <a:ext cx="5525916" cy="405765"/>
          </a:xfrm>
          <a:prstGeom prst="rect">
            <a:avLst/>
          </a:prstGeom>
        </p:spPr>
        <p:txBody>
          <a:bodyPr anchor="t" rtlCol="false" tIns="0" lIns="0" bIns="0" rIns="0">
            <a:spAutoFit/>
          </a:bodyPr>
          <a:lstStyle/>
          <a:p>
            <a:pPr algn="r">
              <a:lnSpc>
                <a:spcPts val="3359"/>
              </a:lnSpc>
            </a:pPr>
            <a:r>
              <a:rPr lang="en-US" sz="2399">
                <a:solidFill>
                  <a:srgbClr val="90CAF9"/>
                </a:solidFill>
                <a:latin typeface="IBM Plex Sans Bold"/>
              </a:rPr>
              <a:t>MINIMUM</a:t>
            </a:r>
          </a:p>
        </p:txBody>
      </p:sp>
      <p:sp>
        <p:nvSpPr>
          <p:cNvPr name="TextBox 12" id="12"/>
          <p:cNvSpPr txBox="true"/>
          <p:nvPr/>
        </p:nvSpPr>
        <p:spPr>
          <a:xfrm rot="0">
            <a:off x="16374076" y="4226798"/>
            <a:ext cx="1759602" cy="382033"/>
          </a:xfrm>
          <a:prstGeom prst="rect">
            <a:avLst/>
          </a:prstGeom>
        </p:spPr>
        <p:txBody>
          <a:bodyPr anchor="t" rtlCol="false" tIns="0" lIns="0" bIns="0" rIns="0">
            <a:spAutoFit/>
          </a:bodyPr>
          <a:lstStyle/>
          <a:p>
            <a:pPr algn="ctr">
              <a:lnSpc>
                <a:spcPts val="3002"/>
              </a:lnSpc>
            </a:pPr>
            <a:r>
              <a:rPr lang="en-US" sz="2144">
                <a:solidFill>
                  <a:srgbClr val="FFFFFF"/>
                </a:solidFill>
                <a:latin typeface="IBM Plex Sans Bold"/>
              </a:rPr>
              <a:t>≈ 20K</a:t>
            </a:r>
          </a:p>
        </p:txBody>
      </p:sp>
      <p:grpSp>
        <p:nvGrpSpPr>
          <p:cNvPr name="Group 13" id="13"/>
          <p:cNvGrpSpPr/>
          <p:nvPr/>
        </p:nvGrpSpPr>
        <p:grpSpPr>
          <a:xfrm rot="0">
            <a:off x="16738022" y="5338137"/>
            <a:ext cx="1031710" cy="1031710"/>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294D6"/>
            </a:solidFill>
          </p:spPr>
        </p:sp>
      </p:grpSp>
      <p:sp>
        <p:nvSpPr>
          <p:cNvPr name="TextBox 15" id="15"/>
          <p:cNvSpPr txBox="true"/>
          <p:nvPr/>
        </p:nvSpPr>
        <p:spPr>
          <a:xfrm rot="0">
            <a:off x="16738022" y="5634414"/>
            <a:ext cx="1031710" cy="382033"/>
          </a:xfrm>
          <a:prstGeom prst="rect">
            <a:avLst/>
          </a:prstGeom>
        </p:spPr>
        <p:txBody>
          <a:bodyPr anchor="t" rtlCol="false" tIns="0" lIns="0" bIns="0" rIns="0">
            <a:spAutoFit/>
          </a:bodyPr>
          <a:lstStyle/>
          <a:p>
            <a:pPr algn="ctr">
              <a:lnSpc>
                <a:spcPts val="3002"/>
              </a:lnSpc>
            </a:pPr>
            <a:r>
              <a:rPr lang="en-US" sz="2144">
                <a:solidFill>
                  <a:srgbClr val="FFFFFF"/>
                </a:solidFill>
                <a:latin typeface="IBM Plex Sans Bold"/>
              </a:rPr>
              <a:t>≈ 130K</a:t>
            </a:r>
          </a:p>
        </p:txBody>
      </p:sp>
      <p:sp>
        <p:nvSpPr>
          <p:cNvPr name="TextBox 16" id="16"/>
          <p:cNvSpPr txBox="true"/>
          <p:nvPr/>
        </p:nvSpPr>
        <p:spPr>
          <a:xfrm rot="0">
            <a:off x="11000399" y="5627297"/>
            <a:ext cx="5646363" cy="405765"/>
          </a:xfrm>
          <a:prstGeom prst="rect">
            <a:avLst/>
          </a:prstGeom>
        </p:spPr>
        <p:txBody>
          <a:bodyPr anchor="t" rtlCol="false" tIns="0" lIns="0" bIns="0" rIns="0">
            <a:spAutoFit/>
          </a:bodyPr>
          <a:lstStyle/>
          <a:p>
            <a:pPr algn="r">
              <a:lnSpc>
                <a:spcPts val="3359"/>
              </a:lnSpc>
            </a:pPr>
            <a:r>
              <a:rPr lang="en-US" sz="2399">
                <a:solidFill>
                  <a:srgbClr val="5294D6"/>
                </a:solidFill>
                <a:latin typeface="IBM Plex Sans Bold"/>
              </a:rPr>
              <a:t>MOST FREQUENT</a:t>
            </a:r>
          </a:p>
        </p:txBody>
      </p:sp>
      <p:sp>
        <p:nvSpPr>
          <p:cNvPr name="TextBox 17" id="17"/>
          <p:cNvSpPr txBox="true"/>
          <p:nvPr/>
        </p:nvSpPr>
        <p:spPr>
          <a:xfrm rot="0">
            <a:off x="11120847" y="7080956"/>
            <a:ext cx="5525916" cy="405765"/>
          </a:xfrm>
          <a:prstGeom prst="rect">
            <a:avLst/>
          </a:prstGeom>
        </p:spPr>
        <p:txBody>
          <a:bodyPr anchor="t" rtlCol="false" tIns="0" lIns="0" bIns="0" rIns="0">
            <a:spAutoFit/>
          </a:bodyPr>
          <a:lstStyle/>
          <a:p>
            <a:pPr algn="r">
              <a:lnSpc>
                <a:spcPts val="3359"/>
              </a:lnSpc>
            </a:pPr>
            <a:r>
              <a:rPr lang="en-US" sz="2399">
                <a:solidFill>
                  <a:srgbClr val="0466C8"/>
                </a:solidFill>
                <a:latin typeface="IBM Plex Sans Bold"/>
              </a:rPr>
              <a:t>MAXIMUM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270083"/>
            <a:ext cx="11428869" cy="8016917"/>
          </a:xfrm>
          <a:custGeom>
            <a:avLst/>
            <a:gdLst/>
            <a:ahLst/>
            <a:cxnLst/>
            <a:rect r="r" b="b" t="t" l="l"/>
            <a:pathLst>
              <a:path h="8016917" w="11428869">
                <a:moveTo>
                  <a:pt x="0" y="0"/>
                </a:moveTo>
                <a:lnTo>
                  <a:pt x="11428869" y="0"/>
                </a:lnTo>
                <a:lnTo>
                  <a:pt x="11428869" y="8016917"/>
                </a:lnTo>
                <a:lnTo>
                  <a:pt x="0" y="8016917"/>
                </a:lnTo>
                <a:lnTo>
                  <a:pt x="0" y="0"/>
                </a:lnTo>
                <a:close/>
              </a:path>
            </a:pathLst>
          </a:custGeom>
          <a:blipFill>
            <a:blip r:embed="rId2"/>
            <a:stretch>
              <a:fillRect l="-28516" t="0" r="-28525" b="-5222"/>
            </a:stretch>
          </a:blipFill>
        </p:spPr>
      </p:sp>
      <p:sp>
        <p:nvSpPr>
          <p:cNvPr name="TextBox 3" id="3"/>
          <p:cNvSpPr txBox="true"/>
          <p:nvPr/>
        </p:nvSpPr>
        <p:spPr>
          <a:xfrm rot="0">
            <a:off x="3501435" y="720661"/>
            <a:ext cx="11285131" cy="730377"/>
          </a:xfrm>
          <a:prstGeom prst="rect">
            <a:avLst/>
          </a:prstGeom>
        </p:spPr>
        <p:txBody>
          <a:bodyPr anchor="t" rtlCol="false" tIns="0" lIns="0" bIns="0" rIns="0">
            <a:spAutoFit/>
          </a:bodyPr>
          <a:lstStyle/>
          <a:p>
            <a:pPr algn="ctr">
              <a:lnSpc>
                <a:spcPts val="5544"/>
              </a:lnSpc>
            </a:pPr>
            <a:r>
              <a:rPr lang="en-US" sz="5600">
                <a:solidFill>
                  <a:srgbClr val="000000"/>
                </a:solidFill>
                <a:latin typeface="IBM Plex Sans Bold"/>
              </a:rPr>
              <a:t>SALARIES AROUND THE WORLD</a:t>
            </a:r>
          </a:p>
        </p:txBody>
      </p:sp>
      <p:sp>
        <p:nvSpPr>
          <p:cNvPr name="TextBox 4" id="4"/>
          <p:cNvSpPr txBox="true"/>
          <p:nvPr/>
        </p:nvSpPr>
        <p:spPr>
          <a:xfrm rot="0">
            <a:off x="12644092" y="4034772"/>
            <a:ext cx="4868293" cy="481330"/>
          </a:xfrm>
          <a:prstGeom prst="rect">
            <a:avLst/>
          </a:prstGeom>
        </p:spPr>
        <p:txBody>
          <a:bodyPr anchor="t" rtlCol="false" tIns="0" lIns="0" bIns="0" rIns="0">
            <a:spAutoFit/>
          </a:bodyPr>
          <a:lstStyle/>
          <a:p>
            <a:pPr>
              <a:lnSpc>
                <a:spcPts val="3919"/>
              </a:lnSpc>
            </a:pPr>
            <a:r>
              <a:rPr lang="en-US" sz="2799">
                <a:solidFill>
                  <a:srgbClr val="0466C8"/>
                </a:solidFill>
                <a:latin typeface="IBM Plex Sans Bold"/>
              </a:rPr>
              <a:t>INSIGHTS:</a:t>
            </a:r>
          </a:p>
        </p:txBody>
      </p:sp>
      <p:sp>
        <p:nvSpPr>
          <p:cNvPr name="TextBox 5" id="5"/>
          <p:cNvSpPr txBox="true"/>
          <p:nvPr/>
        </p:nvSpPr>
        <p:spPr>
          <a:xfrm rot="0">
            <a:off x="12644092" y="4525627"/>
            <a:ext cx="4868293" cy="3939534"/>
          </a:xfrm>
          <a:prstGeom prst="rect">
            <a:avLst/>
          </a:prstGeom>
        </p:spPr>
        <p:txBody>
          <a:bodyPr anchor="t" rtlCol="false" tIns="0" lIns="0" bIns="0" rIns="0">
            <a:spAutoFit/>
          </a:bodyPr>
          <a:lstStyle/>
          <a:p>
            <a:pPr algn="just" marL="561375" indent="-280687" lvl="1">
              <a:lnSpc>
                <a:spcPts val="3900"/>
              </a:lnSpc>
              <a:buFont typeface="Arial"/>
              <a:buChar char="•"/>
            </a:pPr>
            <a:r>
              <a:rPr lang="en-US" sz="2600">
                <a:solidFill>
                  <a:srgbClr val="000000"/>
                </a:solidFill>
                <a:latin typeface="Source Sans Pro"/>
              </a:rPr>
              <a:t>High variability of average salaries around the world;</a:t>
            </a:r>
          </a:p>
          <a:p>
            <a:pPr algn="just" marL="561375" indent="-280687" lvl="1">
              <a:lnSpc>
                <a:spcPts val="3900"/>
              </a:lnSpc>
              <a:buFont typeface="Arial"/>
              <a:buChar char="•"/>
            </a:pPr>
            <a:r>
              <a:rPr lang="en-US" sz="2600">
                <a:solidFill>
                  <a:srgbClr val="000000"/>
                </a:solidFill>
                <a:latin typeface="Source Sans Pro"/>
              </a:rPr>
              <a:t>No apparent correlation between salaries and geographical location;</a:t>
            </a:r>
          </a:p>
          <a:p>
            <a:pPr algn="just" marL="561375" indent="-280687" lvl="1">
              <a:lnSpc>
                <a:spcPts val="3900"/>
              </a:lnSpc>
              <a:buFont typeface="Arial"/>
              <a:buChar char="•"/>
            </a:pPr>
            <a:r>
              <a:rPr lang="en-US" sz="2600">
                <a:solidFill>
                  <a:srgbClr val="000000"/>
                </a:solidFill>
                <a:latin typeface="Source Sans Pro"/>
              </a:rPr>
              <a:t>Lack of data to extract insights from many countries in Africa and Asia;</a:t>
            </a:r>
          </a:p>
        </p:txBody>
      </p:sp>
      <p:sp>
        <p:nvSpPr>
          <p:cNvPr name="TextBox 6" id="6"/>
          <p:cNvSpPr txBox="true"/>
          <p:nvPr/>
        </p:nvSpPr>
        <p:spPr>
          <a:xfrm rot="0">
            <a:off x="2825681" y="1930358"/>
            <a:ext cx="6318319" cy="339725"/>
          </a:xfrm>
          <a:prstGeom prst="rect">
            <a:avLst/>
          </a:prstGeom>
        </p:spPr>
        <p:txBody>
          <a:bodyPr anchor="t" rtlCol="false" tIns="0" lIns="0" bIns="0" rIns="0">
            <a:spAutoFit/>
          </a:bodyPr>
          <a:lstStyle/>
          <a:p>
            <a:pPr algn="ctr">
              <a:lnSpc>
                <a:spcPts val="2800"/>
              </a:lnSpc>
            </a:pPr>
            <a:r>
              <a:rPr lang="en-US" sz="2000">
                <a:solidFill>
                  <a:srgbClr val="0466C8"/>
                </a:solidFill>
                <a:latin typeface="IBM Plex Sans Bold"/>
              </a:rPr>
              <a:t>AVERAGE SALARIES BY COUNTRY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00988" y="1890670"/>
            <a:ext cx="724354" cy="743274"/>
          </a:xfrm>
          <a:custGeom>
            <a:avLst/>
            <a:gdLst/>
            <a:ahLst/>
            <a:cxnLst/>
            <a:rect r="r" b="b" t="t" l="l"/>
            <a:pathLst>
              <a:path h="743274" w="724354">
                <a:moveTo>
                  <a:pt x="0" y="0"/>
                </a:moveTo>
                <a:lnTo>
                  <a:pt x="724354" y="0"/>
                </a:lnTo>
                <a:lnTo>
                  <a:pt x="724354" y="743274"/>
                </a:lnTo>
                <a:lnTo>
                  <a:pt x="0" y="743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0988" y="1079851"/>
            <a:ext cx="8680204" cy="8127299"/>
          </a:xfrm>
          <a:custGeom>
            <a:avLst/>
            <a:gdLst/>
            <a:ahLst/>
            <a:cxnLst/>
            <a:rect r="r" b="b" t="t" l="l"/>
            <a:pathLst>
              <a:path h="8127299" w="8680204">
                <a:moveTo>
                  <a:pt x="0" y="0"/>
                </a:moveTo>
                <a:lnTo>
                  <a:pt x="8680204" y="0"/>
                </a:lnTo>
                <a:lnTo>
                  <a:pt x="8680204" y="8127298"/>
                </a:lnTo>
                <a:lnTo>
                  <a:pt x="0" y="8127298"/>
                </a:lnTo>
                <a:lnTo>
                  <a:pt x="0" y="0"/>
                </a:lnTo>
                <a:close/>
              </a:path>
            </a:pathLst>
          </a:custGeom>
          <a:blipFill>
            <a:blip r:embed="rId4"/>
            <a:stretch>
              <a:fillRect l="0" t="0" r="-20580" b="0"/>
            </a:stretch>
          </a:blipFill>
        </p:spPr>
      </p:sp>
      <p:sp>
        <p:nvSpPr>
          <p:cNvPr name="TextBox 4" id="4"/>
          <p:cNvSpPr txBox="true"/>
          <p:nvPr/>
        </p:nvSpPr>
        <p:spPr>
          <a:xfrm rot="0">
            <a:off x="615715" y="836605"/>
            <a:ext cx="8296101" cy="1425702"/>
          </a:xfrm>
          <a:prstGeom prst="rect">
            <a:avLst/>
          </a:prstGeom>
        </p:spPr>
        <p:txBody>
          <a:bodyPr anchor="t" rtlCol="false" tIns="0" lIns="0" bIns="0" rIns="0">
            <a:spAutoFit/>
          </a:bodyPr>
          <a:lstStyle/>
          <a:p>
            <a:pPr>
              <a:lnSpc>
                <a:spcPts val="5544"/>
              </a:lnSpc>
            </a:pPr>
            <a:r>
              <a:rPr lang="en-US" sz="5600">
                <a:solidFill>
                  <a:srgbClr val="000000"/>
                </a:solidFill>
                <a:latin typeface="IBM Plex Sans Bold"/>
              </a:rPr>
              <a:t>TOP AND BOTTOM 5 COUNTRIES BY SALARY</a:t>
            </a:r>
          </a:p>
        </p:txBody>
      </p:sp>
      <p:sp>
        <p:nvSpPr>
          <p:cNvPr name="TextBox 5" id="5"/>
          <p:cNvSpPr txBox="true"/>
          <p:nvPr/>
        </p:nvSpPr>
        <p:spPr>
          <a:xfrm rot="0">
            <a:off x="615715" y="3779272"/>
            <a:ext cx="4686156" cy="481330"/>
          </a:xfrm>
          <a:prstGeom prst="rect">
            <a:avLst/>
          </a:prstGeom>
        </p:spPr>
        <p:txBody>
          <a:bodyPr anchor="t" rtlCol="false" tIns="0" lIns="0" bIns="0" rIns="0">
            <a:spAutoFit/>
          </a:bodyPr>
          <a:lstStyle/>
          <a:p>
            <a:pPr>
              <a:lnSpc>
                <a:spcPts val="3919"/>
              </a:lnSpc>
            </a:pPr>
            <a:r>
              <a:rPr lang="en-US" sz="2799">
                <a:solidFill>
                  <a:srgbClr val="0466C8"/>
                </a:solidFill>
                <a:latin typeface="IBM Plex Sans Bold"/>
              </a:rPr>
              <a:t>TOP COUNTRIES:</a:t>
            </a:r>
          </a:p>
        </p:txBody>
      </p:sp>
      <p:sp>
        <p:nvSpPr>
          <p:cNvPr name="TextBox 6" id="6"/>
          <p:cNvSpPr txBox="true"/>
          <p:nvPr/>
        </p:nvSpPr>
        <p:spPr>
          <a:xfrm rot="0">
            <a:off x="606190" y="4193928"/>
            <a:ext cx="6232932" cy="19583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On the right, represented in blue bars, are the top 5 countries with highest average salaries, the highest being </a:t>
            </a:r>
            <a:r>
              <a:rPr lang="en-US" sz="2600">
                <a:solidFill>
                  <a:srgbClr val="000000"/>
                </a:solidFill>
                <a:latin typeface="Source Sans Pro Bold"/>
              </a:rPr>
              <a:t>Qatar</a:t>
            </a:r>
            <a:r>
              <a:rPr lang="en-US" sz="2600">
                <a:solidFill>
                  <a:srgbClr val="000000"/>
                </a:solidFill>
                <a:latin typeface="Source Sans Pro"/>
              </a:rPr>
              <a:t> with around 280k euros yearly.</a:t>
            </a:r>
          </a:p>
        </p:txBody>
      </p:sp>
      <p:sp>
        <p:nvSpPr>
          <p:cNvPr name="TextBox 7" id="7"/>
          <p:cNvSpPr txBox="true"/>
          <p:nvPr/>
        </p:nvSpPr>
        <p:spPr>
          <a:xfrm rot="0">
            <a:off x="606190" y="6339945"/>
            <a:ext cx="4686156" cy="481330"/>
          </a:xfrm>
          <a:prstGeom prst="rect">
            <a:avLst/>
          </a:prstGeom>
        </p:spPr>
        <p:txBody>
          <a:bodyPr anchor="t" rtlCol="false" tIns="0" lIns="0" bIns="0" rIns="0">
            <a:spAutoFit/>
          </a:bodyPr>
          <a:lstStyle/>
          <a:p>
            <a:pPr>
              <a:lnSpc>
                <a:spcPts val="3919"/>
              </a:lnSpc>
            </a:pPr>
            <a:r>
              <a:rPr lang="en-US" sz="2799">
                <a:solidFill>
                  <a:srgbClr val="FCC176"/>
                </a:solidFill>
                <a:latin typeface="IBM Plex Sans Bold"/>
              </a:rPr>
              <a:t>BOTTOM COUNTRIES:</a:t>
            </a:r>
          </a:p>
        </p:txBody>
      </p:sp>
      <p:sp>
        <p:nvSpPr>
          <p:cNvPr name="TextBox 8" id="8"/>
          <p:cNvSpPr txBox="true"/>
          <p:nvPr/>
        </p:nvSpPr>
        <p:spPr>
          <a:xfrm rot="0">
            <a:off x="596665" y="6754600"/>
            <a:ext cx="6232932" cy="1958334"/>
          </a:xfrm>
          <a:prstGeom prst="rect">
            <a:avLst/>
          </a:prstGeom>
        </p:spPr>
        <p:txBody>
          <a:bodyPr anchor="t" rtlCol="false" tIns="0" lIns="0" bIns="0" rIns="0">
            <a:spAutoFit/>
          </a:bodyPr>
          <a:lstStyle/>
          <a:p>
            <a:pPr algn="just">
              <a:lnSpc>
                <a:spcPts val="3900"/>
              </a:lnSpc>
            </a:pPr>
            <a:r>
              <a:rPr lang="en-US" sz="2600">
                <a:solidFill>
                  <a:srgbClr val="000000"/>
                </a:solidFill>
                <a:latin typeface="Source Sans Pro"/>
              </a:rPr>
              <a:t>Represented in orange bars, are the bottom 5 countries with the highest average salaries, the lowest being </a:t>
            </a:r>
            <a:r>
              <a:rPr lang="en-US" sz="2600">
                <a:solidFill>
                  <a:srgbClr val="000000"/>
                </a:solidFill>
                <a:latin typeface="Source Sans Pro Bold"/>
              </a:rPr>
              <a:t>Indonesia</a:t>
            </a:r>
            <a:r>
              <a:rPr lang="en-US" sz="2600">
                <a:solidFill>
                  <a:srgbClr val="000000"/>
                </a:solidFill>
                <a:latin typeface="Source Sans Pro"/>
              </a:rPr>
              <a:t> with less than 20k euros yearly. </a:t>
            </a:r>
          </a:p>
        </p:txBody>
      </p:sp>
      <p:sp>
        <p:nvSpPr>
          <p:cNvPr name="TextBox 9" id="9"/>
          <p:cNvSpPr txBox="true"/>
          <p:nvPr/>
        </p:nvSpPr>
        <p:spPr>
          <a:xfrm rot="0">
            <a:off x="9675804" y="688975"/>
            <a:ext cx="7530572" cy="339725"/>
          </a:xfrm>
          <a:prstGeom prst="rect">
            <a:avLst/>
          </a:prstGeom>
        </p:spPr>
        <p:txBody>
          <a:bodyPr anchor="t" rtlCol="false" tIns="0" lIns="0" bIns="0" rIns="0">
            <a:spAutoFit/>
          </a:bodyPr>
          <a:lstStyle/>
          <a:p>
            <a:pPr algn="ctr">
              <a:lnSpc>
                <a:spcPts val="2800"/>
              </a:lnSpc>
            </a:pPr>
            <a:r>
              <a:rPr lang="en-US" sz="2000">
                <a:solidFill>
                  <a:srgbClr val="0466C8"/>
                </a:solidFill>
                <a:latin typeface="IBM Plex Sans Bold"/>
              </a:rPr>
              <a:t>TOP AND BOTTOM 5 COUNTRIES BY AVERAGE SALARY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DAF7b4noOaA</dc:identifier>
  <dcterms:modified xsi:type="dcterms:W3CDTF">2011-08-01T06:04:30Z</dcterms:modified>
  <cp:revision>1</cp:revision>
  <dc:title>The World of Data - Final Project</dc:title>
</cp:coreProperties>
</file>